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3"/>
  </p:notesMasterIdLst>
  <p:sldIdLst>
    <p:sldId id="270" r:id="rId2"/>
    <p:sldId id="268" r:id="rId3"/>
    <p:sldId id="267" r:id="rId4"/>
    <p:sldId id="271" r:id="rId5"/>
    <p:sldId id="272" r:id="rId6"/>
    <p:sldId id="283" r:id="rId7"/>
    <p:sldId id="285" r:id="rId8"/>
    <p:sldId id="273" r:id="rId9"/>
    <p:sldId id="286" r:id="rId10"/>
    <p:sldId id="288" r:id="rId11"/>
    <p:sldId id="289" r:id="rId12"/>
    <p:sldId id="298" r:id="rId13"/>
    <p:sldId id="299" r:id="rId14"/>
    <p:sldId id="300" r:id="rId15"/>
    <p:sldId id="291" r:id="rId16"/>
    <p:sldId id="301" r:id="rId17"/>
    <p:sldId id="281" r:id="rId18"/>
    <p:sldId id="293" r:id="rId19"/>
    <p:sldId id="278" r:id="rId20"/>
    <p:sldId id="276" r:id="rId21"/>
    <p:sldId id="280" r:id="rId22"/>
    <p:sldId id="259" r:id="rId23"/>
    <p:sldId id="294" r:id="rId24"/>
    <p:sldId id="284" r:id="rId25"/>
    <p:sldId id="269" r:id="rId26"/>
    <p:sldId id="282" r:id="rId27"/>
    <p:sldId id="275" r:id="rId28"/>
    <p:sldId id="295" r:id="rId29"/>
    <p:sldId id="274" r:id="rId30"/>
    <p:sldId id="297" r:id="rId31"/>
    <p:sldId id="290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F77ED"/>
    <a:srgbClr val="421D5E"/>
    <a:srgbClr val="980B08"/>
    <a:srgbClr val="570000"/>
    <a:srgbClr val="FF0000"/>
    <a:srgbClr val="C60A07"/>
    <a:srgbClr val="CF1EB4"/>
    <a:srgbClr val="2E86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622"/>
    <p:restoredTop sz="91163"/>
  </p:normalViewPr>
  <p:slideViewPr>
    <p:cSldViewPr snapToGrid="0" snapToObjects="1">
      <p:cViewPr>
        <p:scale>
          <a:sx n="91" d="100"/>
          <a:sy n="91" d="100"/>
        </p:scale>
        <p:origin x="344" y="4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3E31B9-F034-E840-A018-9654091B411D}" type="datetimeFigureOut">
              <a:rPr lang="en-US" smtClean="0"/>
              <a:t>4/3/18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42A994-E5FD-BD4A-98D8-7DE1ACC038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6441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Looking at a single lamp post 100 blocks away, and being able to see a fly buzzing around the light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42A994-E5FD-BD4A-98D8-7DE1ACC0383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10121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I started working on this problem, I reached out to some folks from NASA. They were extremely accommodating, and gave me access to their package called </a:t>
            </a:r>
            <a:r>
              <a:rPr lang="en-US" dirty="0" err="1"/>
              <a:t>LightKurve</a:t>
            </a:r>
            <a:r>
              <a:rPr lang="en-US" dirty="0"/>
              <a:t>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42A994-E5FD-BD4A-98D8-7DE1ACC0383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6080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Type 1 Error: False Positives</a:t>
            </a:r>
          </a:p>
          <a:p>
            <a:r>
              <a:rPr lang="en-US" dirty="0"/>
              <a:t>Type 2 Error: False Negatives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42A994-E5FD-BD4A-98D8-7DE1ACC0383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4967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Detecting and categorizing False Positives is a whole area of study within Transit Analysis. It is a very interesting problem on its own. There are many things that could cause a False Positive.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42A994-E5FD-BD4A-98D8-7DE1ACC0383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9388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Why does this method not work?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Too basic?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Maybe should’ve used CNN?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Artificial neural net doesn’t take context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Artificial Neural Net as a </a:t>
            </a:r>
            <a:r>
              <a:rPr lang="en-US" dirty="0" err="1">
                <a:solidFill>
                  <a:schemeClr val="bg1"/>
                </a:solidFill>
              </a:rPr>
              <a:t>regressor</a:t>
            </a:r>
            <a:r>
              <a:rPr lang="en-US" dirty="0">
                <a:solidFill>
                  <a:schemeClr val="bg1"/>
                </a:solidFill>
              </a:rPr>
              <a:t>? </a:t>
            </a:r>
            <a:r>
              <a:rPr lang="en-US" dirty="0" err="1">
                <a:solidFill>
                  <a:schemeClr val="bg1"/>
                </a:solidFill>
              </a:rPr>
              <a:t>CONFirm</a:t>
            </a:r>
            <a:r>
              <a:rPr lang="en-US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42A994-E5FD-BD4A-98D8-7DE1ACC0383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512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Decision Trees, Random Forest, Logistic Regression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Optimize Model 1 to weed out False Negatives.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Model 2 takes the positive output of Model 1.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Optimize Model 2 to minimize False Positives.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42A994-E5FD-BD4A-98D8-7DE1ACC0383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0659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Decision Trees, Random Forest, Logistic Regression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42A994-E5FD-BD4A-98D8-7DE1ACC0383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1624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D724F-7C46-6B45-B0EA-5E4568EC6F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F0F41-6551-6A43-906A-F6F0230DF8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923868-6D76-ED4E-8748-914271A41D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C91C5-F788-944F-9A98-D753AC39B5FF}" type="datetimeFigureOut">
              <a:rPr lang="en-US" smtClean="0"/>
              <a:t>4/3/18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69EAD5-5FE6-9846-8948-259062A757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24E950-292A-6745-8E29-741AF3DB8D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78E08-ADA5-E548-AF11-F8D645993C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4795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EFAF23-7030-E948-BB17-D72A16BD5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327A60-B48C-7545-94D9-1F73F93619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948201-91AE-7F44-8CE2-0590BDDA6F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C91C5-F788-944F-9A98-D753AC39B5FF}" type="datetimeFigureOut">
              <a:rPr lang="en-US" smtClean="0"/>
              <a:t>4/3/18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C995A5-963F-B84A-9FB2-6836DEAFA8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BA5082-D9CF-1747-AE1A-186AF8165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78E08-ADA5-E548-AF11-F8D645993C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2459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AAB3DE5-1A1E-B141-B011-CDB64319D0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299B1D-CDD5-304B-B898-5855431925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60EAD1-55B3-B446-B9F7-2785A6E1D0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C91C5-F788-944F-9A98-D753AC39B5FF}" type="datetimeFigureOut">
              <a:rPr lang="en-US" smtClean="0"/>
              <a:t>4/3/18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5E8F02-8B4F-3D4F-BBDC-209546FB7F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7A4A21-0C54-3441-B079-CCF2FB58C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78E08-ADA5-E548-AF11-F8D645993C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2609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69C2DA-E0C3-8547-A319-427595465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614D3C-19D3-1A47-8C35-03291A2EE1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965318-FACE-8044-9330-1C0324A5AD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C91C5-F788-944F-9A98-D753AC39B5FF}" type="datetimeFigureOut">
              <a:rPr lang="en-US" smtClean="0"/>
              <a:t>4/3/18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D6E44A-3E71-3D4C-9B5A-905D0F05FD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C47DFA-97B3-E24B-A6CA-30644746D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78E08-ADA5-E548-AF11-F8D645993C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800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3321F-8382-0448-A3F7-6794548727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11783F-C98B-DC48-8757-C0E6F01E27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80352A-6AC5-744D-A865-7791F0D466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C91C5-F788-944F-9A98-D753AC39B5FF}" type="datetimeFigureOut">
              <a:rPr lang="en-US" smtClean="0"/>
              <a:t>4/3/18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6B94E6-4DA7-AF41-AD07-96245AD88B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A9BEF5-E20E-674C-A65B-38D5F036C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78E08-ADA5-E548-AF11-F8D645993C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7943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51DF0-38BA-D04B-908D-18363856FC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0B67B5-1325-C74F-AE6A-2CDD805541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EB0758-3617-BF48-A3C2-F97F0ADF6E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46D511-5A87-604B-BB0B-99FA585E3E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C91C5-F788-944F-9A98-D753AC39B5FF}" type="datetimeFigureOut">
              <a:rPr lang="en-US" smtClean="0"/>
              <a:t>4/3/18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35FD08-4AA0-5D4D-ACDB-6B0E6D5E97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413B63-8F06-5244-8F50-C20EF2F5D1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78E08-ADA5-E548-AF11-F8D645993C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87735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16A463-6552-EE4F-B45D-DB2D31B5BF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273478-92F7-684C-A705-6A96C5932F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C34179-D07E-5E49-B789-15F489C614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B3E3E4D-00A1-C548-8D7B-B82ACD87E9C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FDFE947-BEC1-104D-9F0F-09B0F2242E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58C74D7-C7F0-3E42-8AFB-25B84A33DB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C91C5-F788-944F-9A98-D753AC39B5FF}" type="datetimeFigureOut">
              <a:rPr lang="en-US" smtClean="0"/>
              <a:t>4/3/18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1128258-B02C-1C45-B9C1-2BA2684BF6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8C39B3E-029F-1B4E-A6C5-A01F83E409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78E08-ADA5-E548-AF11-F8D645993C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02896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549B7F-B0D2-CC4E-A8F7-3A4226263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9914DC-FD45-C94B-8B6A-DB102DC7A5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C91C5-F788-944F-9A98-D753AC39B5FF}" type="datetimeFigureOut">
              <a:rPr lang="en-US" smtClean="0"/>
              <a:t>4/3/18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19BE6E-4F93-0C45-A2F4-3364DE163B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384577-6891-B94F-A67E-6FDF4DADF0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78E08-ADA5-E548-AF11-F8D645993C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5764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597AD97-2E78-2544-9527-BCAF1EC904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C91C5-F788-944F-9A98-D753AC39B5FF}" type="datetimeFigureOut">
              <a:rPr lang="en-US" smtClean="0"/>
              <a:t>4/3/18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44EEB18-5E29-E846-9A7C-A3A2D00CEF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AA9E4B-00CE-824C-96B1-E377301E89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78E08-ADA5-E548-AF11-F8D645993C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1187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79FA6-5419-164D-A137-D6E4CAC777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59F72B-B590-484E-BAF8-376A4E12D0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D6B5B3-26B8-8442-9AB5-6177CF75E4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7A9378-1F90-8A4F-9314-8D6C9A7781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C91C5-F788-944F-9A98-D753AC39B5FF}" type="datetimeFigureOut">
              <a:rPr lang="en-US" smtClean="0"/>
              <a:t>4/3/18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1339E0-F2E1-5F4E-8F97-3EF5BA82BF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597C70-F49F-8640-9B87-D1A5E910D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78E08-ADA5-E548-AF11-F8D645993C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72463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0E16BD-6566-094C-A5D4-170CC95188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BD57091-242E-E743-A095-190A6920D33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C6A504-1528-BC4B-81E2-5EEADFBA7C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64128A-FCBF-4B4E-8404-05A351368E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C91C5-F788-944F-9A98-D753AC39B5FF}" type="datetimeFigureOut">
              <a:rPr lang="en-US" smtClean="0"/>
              <a:t>4/3/18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C55689-0388-5B43-9FA4-A8BB09776D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037232-84C1-0B48-8D74-8FAB86E0C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78E08-ADA5-E548-AF11-F8D645993C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2023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EE0595E-288A-D548-9156-21024A98A3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C307B1-8FA4-2044-8FD6-325C44626C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586489-577B-374D-BAD5-FEA6D8B87D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2C91C5-F788-944F-9A98-D753AC39B5FF}" type="datetimeFigureOut">
              <a:rPr lang="en-US" smtClean="0"/>
              <a:t>4/3/18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12CACF-CBE3-4E49-87A3-583B4E0F5D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38B779-5CFB-E340-A3F8-F03CC98CBC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578E08-ADA5-E548-AF11-F8D645993C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6598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gif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E932CD29-3659-3C4A-B073-5F66B953717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rcRect b="13793"/>
          <a:stretch/>
        </p:blipFill>
        <p:spPr>
          <a:xfrm>
            <a:off x="20" y="8586"/>
            <a:ext cx="12191980" cy="68579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992B255-77AC-2444-94D2-BC2029F73F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69265" y="4587587"/>
            <a:ext cx="2522735" cy="1991633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D223E73F-12A2-0346-AADA-1DED851308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9577" y="950772"/>
            <a:ext cx="6868423" cy="3181348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r">
              <a:lnSpc>
                <a:spcPct val="100000"/>
              </a:lnSpc>
            </a:pPr>
            <a:r>
              <a:rPr lang="en-US" sz="6200" b="1" kern="1200" dirty="0">
                <a:solidFill>
                  <a:schemeClr val="bg1"/>
                </a:solidFill>
                <a:latin typeface="Candara" panose="020E0502030303020204" pitchFamily="34" charset="0"/>
                <a:ea typeface="Yuanti TC" panose="02010600040101010101" pitchFamily="2" charset="-120"/>
              </a:rPr>
              <a:t>Detecting Exoplanets using Raw Data from NASA’s Kepler Spacecraft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DBD8341-E0A3-6E48-AE0C-8EFE73E1C224}"/>
              </a:ext>
            </a:extLst>
          </p:cNvPr>
          <p:cNvSpPr txBox="1">
            <a:spLocks/>
          </p:cNvSpPr>
          <p:nvPr/>
        </p:nvSpPr>
        <p:spPr>
          <a:xfrm>
            <a:off x="727024" y="4368800"/>
            <a:ext cx="2352022" cy="22104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dirty="0">
                <a:solidFill>
                  <a:schemeClr val="bg1"/>
                </a:solidFill>
                <a:latin typeface="+mn-lt"/>
                <a:ea typeface="Yuanti TC" panose="02010600040101010101" pitchFamily="2" charset="-120"/>
              </a:rPr>
              <a:t>Kaitlin </a:t>
            </a: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bg1"/>
                </a:solidFill>
                <a:latin typeface="+mn-lt"/>
                <a:ea typeface="Yuanti TC" panose="02010600040101010101" pitchFamily="2" charset="-120"/>
              </a:rPr>
              <a:t>Puryear</a:t>
            </a:r>
          </a:p>
        </p:txBody>
      </p:sp>
      <p:sp>
        <p:nvSpPr>
          <p:cNvPr id="10" name="Half Frame 9">
            <a:extLst>
              <a:ext uri="{FF2B5EF4-FFF2-40B4-BE49-F238E27FC236}">
                <a16:creationId xmlns:a16="http://schemas.microsoft.com/office/drawing/2014/main" id="{2D8BC2EB-D3BE-8844-8016-F0BAB46E125A}"/>
              </a:ext>
            </a:extLst>
          </p:cNvPr>
          <p:cNvSpPr/>
          <p:nvPr/>
        </p:nvSpPr>
        <p:spPr>
          <a:xfrm rot="5400000">
            <a:off x="4375150" y="-1287945"/>
            <a:ext cx="3821594" cy="7491895"/>
          </a:xfrm>
          <a:prstGeom prst="halfFrame">
            <a:avLst>
              <a:gd name="adj1" fmla="val 3656"/>
              <a:gd name="adj2" fmla="val 441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Half Frame 10">
            <a:extLst>
              <a:ext uri="{FF2B5EF4-FFF2-40B4-BE49-F238E27FC236}">
                <a16:creationId xmlns:a16="http://schemas.microsoft.com/office/drawing/2014/main" id="{4DC5AB11-4848-0D4A-AC9F-766B79380F45}"/>
              </a:ext>
            </a:extLst>
          </p:cNvPr>
          <p:cNvSpPr/>
          <p:nvPr/>
        </p:nvSpPr>
        <p:spPr>
          <a:xfrm rot="16200000">
            <a:off x="672240" y="3920515"/>
            <a:ext cx="2210420" cy="2795107"/>
          </a:xfrm>
          <a:prstGeom prst="halfFrame">
            <a:avLst>
              <a:gd name="adj1" fmla="val 5954"/>
              <a:gd name="adj2" fmla="val 614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0671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66F60F8-4CF7-C34B-B84D-0E9A16F9B195}"/>
              </a:ext>
            </a:extLst>
          </p:cNvPr>
          <p:cNvSpPr/>
          <p:nvPr/>
        </p:nvSpPr>
        <p:spPr>
          <a:xfrm>
            <a:off x="1803400" y="1003300"/>
            <a:ext cx="1993900" cy="19812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370FFA3-705B-5C49-98F3-C7899AFF7671}"/>
              </a:ext>
            </a:extLst>
          </p:cNvPr>
          <p:cNvSpPr/>
          <p:nvPr/>
        </p:nvSpPr>
        <p:spPr>
          <a:xfrm>
            <a:off x="1803400" y="2984500"/>
            <a:ext cx="1993900" cy="19812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0263C04-4875-9541-A7D9-439832B956C6}"/>
              </a:ext>
            </a:extLst>
          </p:cNvPr>
          <p:cNvSpPr/>
          <p:nvPr/>
        </p:nvSpPr>
        <p:spPr>
          <a:xfrm>
            <a:off x="3797300" y="1003300"/>
            <a:ext cx="1993900" cy="19812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8757245-7C56-ED48-81A5-0AEA4F98A3CF}"/>
              </a:ext>
            </a:extLst>
          </p:cNvPr>
          <p:cNvSpPr/>
          <p:nvPr/>
        </p:nvSpPr>
        <p:spPr>
          <a:xfrm>
            <a:off x="3797300" y="2984500"/>
            <a:ext cx="1993900" cy="19812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C5C177-C920-6E40-9222-0899D6510CC5}"/>
              </a:ext>
            </a:extLst>
          </p:cNvPr>
          <p:cNvSpPr txBox="1"/>
          <p:nvPr/>
        </p:nvSpPr>
        <p:spPr>
          <a:xfrm>
            <a:off x="2222296" y="6035109"/>
            <a:ext cx="28197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My model predicts…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AFAB8C-10EA-AF4D-9A0B-5FC19213E474}"/>
              </a:ext>
            </a:extLst>
          </p:cNvPr>
          <p:cNvSpPr txBox="1"/>
          <p:nvPr/>
        </p:nvSpPr>
        <p:spPr>
          <a:xfrm rot="16200000">
            <a:off x="-390347" y="2810814"/>
            <a:ext cx="19319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It is actually…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F7351A-0C45-664B-91E6-66ED7EF94CE0}"/>
              </a:ext>
            </a:extLst>
          </p:cNvPr>
          <p:cNvSpPr txBox="1"/>
          <p:nvPr/>
        </p:nvSpPr>
        <p:spPr>
          <a:xfrm rot="18968476">
            <a:off x="832924" y="3860800"/>
            <a:ext cx="1110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Exoplanet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79D5492-8031-284E-B0CC-58A151503B9F}"/>
              </a:ext>
            </a:extLst>
          </p:cNvPr>
          <p:cNvSpPr txBox="1"/>
          <p:nvPr/>
        </p:nvSpPr>
        <p:spPr>
          <a:xfrm rot="18968476">
            <a:off x="4169312" y="5219184"/>
            <a:ext cx="1110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Exoplanet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695491F-F864-944C-95ED-C87C0247CFEC}"/>
              </a:ext>
            </a:extLst>
          </p:cNvPr>
          <p:cNvSpPr txBox="1"/>
          <p:nvPr/>
        </p:nvSpPr>
        <p:spPr>
          <a:xfrm rot="18968476">
            <a:off x="731325" y="1740142"/>
            <a:ext cx="11101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Not an</a:t>
            </a:r>
          </a:p>
          <a:p>
            <a:pPr algn="r"/>
            <a:r>
              <a:rPr lang="en-US" dirty="0">
                <a:solidFill>
                  <a:schemeClr val="bg1"/>
                </a:solidFill>
              </a:rPr>
              <a:t>Exoplanet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8C68043-C436-B144-995A-75545A695069}"/>
              </a:ext>
            </a:extLst>
          </p:cNvPr>
          <p:cNvSpPr txBox="1"/>
          <p:nvPr/>
        </p:nvSpPr>
        <p:spPr>
          <a:xfrm rot="18968476">
            <a:off x="1888886" y="5215270"/>
            <a:ext cx="11101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Not an</a:t>
            </a:r>
          </a:p>
          <a:p>
            <a:pPr algn="r"/>
            <a:r>
              <a:rPr lang="en-US" dirty="0">
                <a:solidFill>
                  <a:schemeClr val="bg1"/>
                </a:solidFill>
              </a:rPr>
              <a:t>Exoplanet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56267F8-614C-EC4A-9BF2-756356487123}"/>
              </a:ext>
            </a:extLst>
          </p:cNvPr>
          <p:cNvSpPr txBox="1"/>
          <p:nvPr/>
        </p:nvSpPr>
        <p:spPr>
          <a:xfrm>
            <a:off x="2112977" y="3699316"/>
            <a:ext cx="12788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Model is</a:t>
            </a:r>
          </a:p>
          <a:p>
            <a:pPr algn="ctr"/>
            <a:r>
              <a:rPr lang="en-US" b="1" dirty="0">
                <a:solidFill>
                  <a:srgbClr val="FF0000"/>
                </a:solidFill>
              </a:rPr>
              <a:t>INCORRECT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DEE49CC-B686-6143-B08B-40ED2AFF51F9}"/>
              </a:ext>
            </a:extLst>
          </p:cNvPr>
          <p:cNvSpPr txBox="1"/>
          <p:nvPr/>
        </p:nvSpPr>
        <p:spPr>
          <a:xfrm>
            <a:off x="4084993" y="1607234"/>
            <a:ext cx="12788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Model is</a:t>
            </a:r>
          </a:p>
          <a:p>
            <a:pPr algn="ctr"/>
            <a:r>
              <a:rPr lang="en-US" b="1" dirty="0">
                <a:solidFill>
                  <a:srgbClr val="FF0000"/>
                </a:solidFill>
              </a:rPr>
              <a:t>INCORRECT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AEDC494-38DE-D14F-8508-1CC9FFBC9AD5}"/>
              </a:ext>
            </a:extLst>
          </p:cNvPr>
          <p:cNvSpPr txBox="1"/>
          <p:nvPr/>
        </p:nvSpPr>
        <p:spPr>
          <a:xfrm>
            <a:off x="6959600" y="1282700"/>
            <a:ext cx="4191000" cy="4985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My model pings this star as requiring further investigation, it might have an exoplanet around it.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Scientists investigate, and there is no exoplanet there.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The model will attempt to minimize this kind of error, so scientists do not waste their time, effort and money. 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FD13C496-1CED-EF4D-99A8-5DD6BE3E6B10}"/>
              </a:ext>
            </a:extLst>
          </p:cNvPr>
          <p:cNvSpPr/>
          <p:nvPr/>
        </p:nvSpPr>
        <p:spPr>
          <a:xfrm>
            <a:off x="6756400" y="977900"/>
            <a:ext cx="4394200" cy="3367747"/>
          </a:xfrm>
          <a:prstGeom prst="roundRect">
            <a:avLst/>
          </a:prstGeom>
          <a:noFill/>
          <a:ln w="254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eft Arrow 9">
            <a:extLst>
              <a:ext uri="{FF2B5EF4-FFF2-40B4-BE49-F238E27FC236}">
                <a16:creationId xmlns:a16="http://schemas.microsoft.com/office/drawing/2014/main" id="{95B48061-389E-0C43-9329-5788AF5D20DD}"/>
              </a:ext>
            </a:extLst>
          </p:cNvPr>
          <p:cNvSpPr/>
          <p:nvPr/>
        </p:nvSpPr>
        <p:spPr>
          <a:xfrm>
            <a:off x="5363806" y="1778000"/>
            <a:ext cx="1392594" cy="419100"/>
          </a:xfrm>
          <a:prstGeom prst="leftArrow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4146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be 9">
            <a:extLst>
              <a:ext uri="{FF2B5EF4-FFF2-40B4-BE49-F238E27FC236}">
                <a16:creationId xmlns:a16="http://schemas.microsoft.com/office/drawing/2014/main" id="{D587A47C-5CC3-9E4C-B162-2EDB49B3A5D5}"/>
              </a:ext>
            </a:extLst>
          </p:cNvPr>
          <p:cNvSpPr/>
          <p:nvPr/>
        </p:nvSpPr>
        <p:spPr>
          <a:xfrm>
            <a:off x="7179275" y="531341"/>
            <a:ext cx="3546389" cy="1890583"/>
          </a:xfrm>
          <a:prstGeom prst="cube">
            <a:avLst>
              <a:gd name="adj" fmla="val 8799"/>
            </a:avLst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66F60F8-4CF7-C34B-B84D-0E9A16F9B195}"/>
              </a:ext>
            </a:extLst>
          </p:cNvPr>
          <p:cNvSpPr/>
          <p:nvPr/>
        </p:nvSpPr>
        <p:spPr>
          <a:xfrm>
            <a:off x="1803400" y="1003300"/>
            <a:ext cx="1993900" cy="19812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370FFA3-705B-5C49-98F3-C7899AFF7671}"/>
              </a:ext>
            </a:extLst>
          </p:cNvPr>
          <p:cNvSpPr/>
          <p:nvPr/>
        </p:nvSpPr>
        <p:spPr>
          <a:xfrm>
            <a:off x="1803400" y="2984500"/>
            <a:ext cx="1993900" cy="19812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0263C04-4875-9541-A7D9-439832B956C6}"/>
              </a:ext>
            </a:extLst>
          </p:cNvPr>
          <p:cNvSpPr/>
          <p:nvPr/>
        </p:nvSpPr>
        <p:spPr>
          <a:xfrm>
            <a:off x="3797300" y="1003300"/>
            <a:ext cx="1993900" cy="19812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8757245-7C56-ED48-81A5-0AEA4F98A3CF}"/>
              </a:ext>
            </a:extLst>
          </p:cNvPr>
          <p:cNvSpPr/>
          <p:nvPr/>
        </p:nvSpPr>
        <p:spPr>
          <a:xfrm>
            <a:off x="3797300" y="2984500"/>
            <a:ext cx="1993900" cy="19812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C5C177-C920-6E40-9222-0899D6510CC5}"/>
              </a:ext>
            </a:extLst>
          </p:cNvPr>
          <p:cNvSpPr txBox="1"/>
          <p:nvPr/>
        </p:nvSpPr>
        <p:spPr>
          <a:xfrm>
            <a:off x="2222296" y="6035109"/>
            <a:ext cx="28197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My model predicts…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AFAB8C-10EA-AF4D-9A0B-5FC19213E474}"/>
              </a:ext>
            </a:extLst>
          </p:cNvPr>
          <p:cNvSpPr txBox="1"/>
          <p:nvPr/>
        </p:nvSpPr>
        <p:spPr>
          <a:xfrm rot="16200000">
            <a:off x="-390347" y="2810814"/>
            <a:ext cx="19319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It is actually…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F7351A-0C45-664B-91E6-66ED7EF94CE0}"/>
              </a:ext>
            </a:extLst>
          </p:cNvPr>
          <p:cNvSpPr txBox="1"/>
          <p:nvPr/>
        </p:nvSpPr>
        <p:spPr>
          <a:xfrm rot="18968476">
            <a:off x="832924" y="3860800"/>
            <a:ext cx="1110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Exoplanet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79D5492-8031-284E-B0CC-58A151503B9F}"/>
              </a:ext>
            </a:extLst>
          </p:cNvPr>
          <p:cNvSpPr txBox="1"/>
          <p:nvPr/>
        </p:nvSpPr>
        <p:spPr>
          <a:xfrm rot="18968476">
            <a:off x="4169312" y="5219184"/>
            <a:ext cx="1110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Exoplanet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695491F-F864-944C-95ED-C87C0247CFEC}"/>
              </a:ext>
            </a:extLst>
          </p:cNvPr>
          <p:cNvSpPr txBox="1"/>
          <p:nvPr/>
        </p:nvSpPr>
        <p:spPr>
          <a:xfrm rot="18968476">
            <a:off x="731325" y="1740142"/>
            <a:ext cx="11101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Not an</a:t>
            </a:r>
          </a:p>
          <a:p>
            <a:pPr algn="r"/>
            <a:r>
              <a:rPr lang="en-US" dirty="0">
                <a:solidFill>
                  <a:schemeClr val="bg1"/>
                </a:solidFill>
              </a:rPr>
              <a:t>Exoplanet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8C68043-C436-B144-995A-75545A695069}"/>
              </a:ext>
            </a:extLst>
          </p:cNvPr>
          <p:cNvSpPr txBox="1"/>
          <p:nvPr/>
        </p:nvSpPr>
        <p:spPr>
          <a:xfrm rot="18968476">
            <a:off x="1888886" y="5215270"/>
            <a:ext cx="11101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Not an</a:t>
            </a:r>
          </a:p>
          <a:p>
            <a:pPr algn="r"/>
            <a:r>
              <a:rPr lang="en-US" dirty="0">
                <a:solidFill>
                  <a:schemeClr val="bg1"/>
                </a:solidFill>
              </a:rPr>
              <a:t>Exoplanet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56267F8-614C-EC4A-9BF2-756356487123}"/>
              </a:ext>
            </a:extLst>
          </p:cNvPr>
          <p:cNvSpPr txBox="1"/>
          <p:nvPr/>
        </p:nvSpPr>
        <p:spPr>
          <a:xfrm>
            <a:off x="2112977" y="3699316"/>
            <a:ext cx="12788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Model is</a:t>
            </a:r>
          </a:p>
          <a:p>
            <a:pPr algn="ctr"/>
            <a:r>
              <a:rPr lang="en-US" b="1" dirty="0">
                <a:solidFill>
                  <a:srgbClr val="FF0000"/>
                </a:solidFill>
              </a:rPr>
              <a:t>INCORRECT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DEE49CC-B686-6143-B08B-40ED2AFF51F9}"/>
              </a:ext>
            </a:extLst>
          </p:cNvPr>
          <p:cNvSpPr txBox="1"/>
          <p:nvPr/>
        </p:nvSpPr>
        <p:spPr>
          <a:xfrm>
            <a:off x="4084993" y="1607234"/>
            <a:ext cx="12788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Model is</a:t>
            </a:r>
          </a:p>
          <a:p>
            <a:pPr algn="ctr"/>
            <a:r>
              <a:rPr lang="en-US" b="1" dirty="0">
                <a:solidFill>
                  <a:srgbClr val="FF0000"/>
                </a:solidFill>
              </a:rPr>
              <a:t>INCORRECT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AEDC494-38DE-D14F-8508-1CC9FFBC9AD5}"/>
              </a:ext>
            </a:extLst>
          </p:cNvPr>
          <p:cNvSpPr txBox="1"/>
          <p:nvPr/>
        </p:nvSpPr>
        <p:spPr>
          <a:xfrm>
            <a:off x="6985000" y="3320740"/>
            <a:ext cx="3901303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My model tells scientists we can ignore this star.</a:t>
            </a:r>
          </a:p>
          <a:p>
            <a:endParaRPr lang="en-US" sz="20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We miss discovering </a:t>
            </a:r>
          </a:p>
          <a:p>
            <a:r>
              <a:rPr lang="en-US" sz="2400" dirty="0">
                <a:solidFill>
                  <a:schemeClr val="bg1"/>
                </a:solidFill>
              </a:rPr>
              <a:t>an exoplanet.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2B7BB33B-51BB-284D-8164-A772F8F43345}"/>
              </a:ext>
            </a:extLst>
          </p:cNvPr>
          <p:cNvSpPr/>
          <p:nvPr/>
        </p:nvSpPr>
        <p:spPr>
          <a:xfrm>
            <a:off x="6731000" y="2926576"/>
            <a:ext cx="4241800" cy="2524401"/>
          </a:xfrm>
          <a:prstGeom prst="roundRect">
            <a:avLst/>
          </a:prstGeom>
          <a:noFill/>
          <a:ln w="254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Left Arrow 18">
            <a:extLst>
              <a:ext uri="{FF2B5EF4-FFF2-40B4-BE49-F238E27FC236}">
                <a16:creationId xmlns:a16="http://schemas.microsoft.com/office/drawing/2014/main" id="{7A6B673E-EF61-AA46-9BC4-6B305F0DA090}"/>
              </a:ext>
            </a:extLst>
          </p:cNvPr>
          <p:cNvSpPr/>
          <p:nvPr/>
        </p:nvSpPr>
        <p:spPr>
          <a:xfrm>
            <a:off x="3391790" y="3880616"/>
            <a:ext cx="3339210" cy="419100"/>
          </a:xfrm>
          <a:prstGeom prst="leftArrow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585A16-1E4A-6A4C-BB21-D8A80DDA3F7B}"/>
              </a:ext>
            </a:extLst>
          </p:cNvPr>
          <p:cNvSpPr txBox="1"/>
          <p:nvPr/>
        </p:nvSpPr>
        <p:spPr>
          <a:xfrm>
            <a:off x="7376984" y="1003300"/>
            <a:ext cx="30768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This type of error is very uncommon in this dataset</a:t>
            </a:r>
          </a:p>
          <a:p>
            <a:r>
              <a:rPr lang="en-US" dirty="0">
                <a:solidFill>
                  <a:schemeClr val="bg1"/>
                </a:solidFill>
              </a:rPr>
              <a:t>    - the data contains positives </a:t>
            </a:r>
          </a:p>
          <a:p>
            <a:r>
              <a:rPr lang="en-US" dirty="0">
                <a:solidFill>
                  <a:schemeClr val="bg1"/>
                </a:solidFill>
              </a:rPr>
              <a:t>      and false positives only.</a:t>
            </a:r>
          </a:p>
        </p:txBody>
      </p:sp>
    </p:spTree>
    <p:extLst>
      <p:ext uri="{BB962C8B-B14F-4D97-AF65-F5344CB8AC3E}">
        <p14:creationId xmlns:p14="http://schemas.microsoft.com/office/powerpoint/2010/main" val="3966621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Down Arrow 13">
            <a:extLst>
              <a:ext uri="{FF2B5EF4-FFF2-40B4-BE49-F238E27FC236}">
                <a16:creationId xmlns:a16="http://schemas.microsoft.com/office/drawing/2014/main" id="{159AFD04-9F61-3048-AF58-AE2FEAD3890F}"/>
              </a:ext>
            </a:extLst>
          </p:cNvPr>
          <p:cNvSpPr/>
          <p:nvPr/>
        </p:nvSpPr>
        <p:spPr>
          <a:xfrm>
            <a:off x="10459331" y="2700999"/>
            <a:ext cx="772550" cy="140676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own Arrow 9">
            <a:extLst>
              <a:ext uri="{FF2B5EF4-FFF2-40B4-BE49-F238E27FC236}">
                <a16:creationId xmlns:a16="http://schemas.microsoft.com/office/drawing/2014/main" id="{10229022-8E68-2445-9334-085C2FCC1D81}"/>
              </a:ext>
            </a:extLst>
          </p:cNvPr>
          <p:cNvSpPr/>
          <p:nvPr/>
        </p:nvSpPr>
        <p:spPr>
          <a:xfrm>
            <a:off x="8295249" y="2701000"/>
            <a:ext cx="772550" cy="140676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708D288-9DF9-1946-B1DA-F83F954AA740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8534400" cy="15199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bg1"/>
                </a:solidFill>
                <a:latin typeface="+mn-lt"/>
              </a:rPr>
              <a:t>Modeling Exoplanets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5C959D-3524-A343-BC27-BA92038F576C}"/>
              </a:ext>
            </a:extLst>
          </p:cNvPr>
          <p:cNvSpPr txBox="1"/>
          <p:nvPr/>
        </p:nvSpPr>
        <p:spPr>
          <a:xfrm>
            <a:off x="1420837" y="1688120"/>
            <a:ext cx="6893169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>
                <a:solidFill>
                  <a:schemeClr val="bg1"/>
                </a:solidFill>
              </a:rPr>
              <a:t>Trial 1: Artificial Neural Network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bg1"/>
                </a:solidFill>
              </a:rPr>
              <a:t>2 different </a:t>
            </a:r>
            <a:r>
              <a:rPr lang="en-US" sz="2600" dirty="0" err="1">
                <a:solidFill>
                  <a:schemeClr val="bg1"/>
                </a:solidFill>
              </a:rPr>
              <a:t>Keras</a:t>
            </a:r>
            <a:r>
              <a:rPr lang="en-US" sz="2600" dirty="0">
                <a:solidFill>
                  <a:schemeClr val="bg1"/>
                </a:solidFill>
              </a:rPr>
              <a:t>/</a:t>
            </a:r>
            <a:r>
              <a:rPr lang="en-US" sz="2600" dirty="0" err="1">
                <a:solidFill>
                  <a:schemeClr val="bg1"/>
                </a:solidFill>
              </a:rPr>
              <a:t>Tensorflow</a:t>
            </a:r>
            <a:r>
              <a:rPr lang="en-US" sz="2600" dirty="0">
                <a:solidFill>
                  <a:schemeClr val="bg1"/>
                </a:solidFill>
              </a:rPr>
              <a:t> models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bg1"/>
                </a:solidFill>
              </a:rPr>
              <a:t>Problems with type of NN.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2600" dirty="0">
              <a:solidFill>
                <a:schemeClr val="bg1"/>
              </a:solidFill>
            </a:endParaRPr>
          </a:p>
          <a:p>
            <a:r>
              <a:rPr lang="en-US" sz="2600" b="1" dirty="0">
                <a:solidFill>
                  <a:schemeClr val="bg1">
                    <a:lumMod val="50000"/>
                  </a:schemeClr>
                </a:solidFill>
              </a:rPr>
              <a:t>Trial 2: </a:t>
            </a:r>
            <a:r>
              <a:rPr lang="en-US" sz="2600" b="1" dirty="0" err="1">
                <a:solidFill>
                  <a:schemeClr val="bg1">
                    <a:lumMod val="50000"/>
                  </a:schemeClr>
                </a:solidFill>
              </a:rPr>
              <a:t>Ensembled</a:t>
            </a:r>
            <a:r>
              <a:rPr lang="en-US" sz="2600" b="1" dirty="0">
                <a:solidFill>
                  <a:schemeClr val="bg1">
                    <a:lumMod val="50000"/>
                  </a:schemeClr>
                </a:solidFill>
              </a:rPr>
              <a:t> Categorical Models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bg1">
                    <a:lumMod val="50000"/>
                  </a:schemeClr>
                </a:solidFill>
              </a:rPr>
              <a:t>3 different </a:t>
            </a:r>
            <a:r>
              <a:rPr lang="en-US" sz="2600" dirty="0" err="1">
                <a:solidFill>
                  <a:schemeClr val="bg1">
                    <a:lumMod val="50000"/>
                  </a:schemeClr>
                </a:solidFill>
              </a:rPr>
              <a:t>ensembled</a:t>
            </a:r>
            <a:r>
              <a:rPr lang="en-US" sz="2600" dirty="0">
                <a:solidFill>
                  <a:schemeClr val="bg1">
                    <a:lumMod val="50000"/>
                  </a:schemeClr>
                </a:solidFill>
              </a:rPr>
              <a:t> models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bg1">
                    <a:lumMod val="50000"/>
                  </a:schemeClr>
                </a:solidFill>
              </a:rPr>
              <a:t>Tended to </a:t>
            </a:r>
            <a:r>
              <a:rPr lang="en-US" sz="2600" dirty="0" err="1">
                <a:solidFill>
                  <a:schemeClr val="bg1">
                    <a:lumMod val="50000"/>
                  </a:schemeClr>
                </a:solidFill>
              </a:rPr>
              <a:t>overfit</a:t>
            </a:r>
            <a:r>
              <a:rPr lang="en-US" sz="2600" dirty="0">
                <a:solidFill>
                  <a:schemeClr val="bg1">
                    <a:lumMod val="50000"/>
                  </a:schemeClr>
                </a:solidFill>
              </a:rPr>
              <a:t> the training set</a:t>
            </a:r>
          </a:p>
          <a:p>
            <a:endParaRPr lang="en-US" sz="2600" b="1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2600" b="1" dirty="0">
                <a:solidFill>
                  <a:schemeClr val="bg1">
                    <a:lumMod val="50000"/>
                  </a:schemeClr>
                </a:solidFill>
              </a:rPr>
              <a:t>Trial 3: Simple Categorical Model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bg1">
                    <a:lumMod val="50000"/>
                  </a:schemeClr>
                </a:solidFill>
              </a:rPr>
              <a:t>Works!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3AA6976-A74E-8846-B26B-B10899EE53D0}"/>
              </a:ext>
            </a:extLst>
          </p:cNvPr>
          <p:cNvSpPr/>
          <p:nvPr/>
        </p:nvSpPr>
        <p:spPr>
          <a:xfrm>
            <a:off x="9955237" y="1125414"/>
            <a:ext cx="1777218" cy="1786598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Feature</a:t>
            </a:r>
          </a:p>
          <a:p>
            <a:pPr algn="ctr"/>
            <a:r>
              <a:rPr lang="en-US" dirty="0"/>
              <a:t>Engineered Dataset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43D850A-F32F-2649-9732-E838C25BA50F}"/>
              </a:ext>
            </a:extLst>
          </p:cNvPr>
          <p:cNvSpPr/>
          <p:nvPr/>
        </p:nvSpPr>
        <p:spPr>
          <a:xfrm>
            <a:off x="7794675" y="1125099"/>
            <a:ext cx="1777218" cy="1786598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(1, 1626) Vector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2BA86A8D-91E6-5C48-AAE4-A7CAE26DD3F6}"/>
              </a:ext>
            </a:extLst>
          </p:cNvPr>
          <p:cNvSpPr/>
          <p:nvPr/>
        </p:nvSpPr>
        <p:spPr>
          <a:xfrm>
            <a:off x="7765366" y="4164038"/>
            <a:ext cx="1832317" cy="1201695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Convolutional Neural Network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6D839AEF-1CA8-504D-A071-C290DB7ABBCF}"/>
              </a:ext>
            </a:extLst>
          </p:cNvPr>
          <p:cNvSpPr/>
          <p:nvPr/>
        </p:nvSpPr>
        <p:spPr>
          <a:xfrm>
            <a:off x="9927687" y="4164038"/>
            <a:ext cx="1832317" cy="1201695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Neural Network as a Regression</a:t>
            </a:r>
          </a:p>
        </p:txBody>
      </p:sp>
    </p:spTree>
    <p:extLst>
      <p:ext uri="{BB962C8B-B14F-4D97-AF65-F5344CB8AC3E}">
        <p14:creationId xmlns:p14="http://schemas.microsoft.com/office/powerpoint/2010/main" val="3260175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0" grpId="0" animBg="1"/>
      <p:bldP spid="7" grpId="0" animBg="1"/>
      <p:bldP spid="9" grpId="0" animBg="1"/>
      <p:bldP spid="12" grpId="0" animBg="1"/>
      <p:bldP spid="1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ight Arrow 9">
            <a:extLst>
              <a:ext uri="{FF2B5EF4-FFF2-40B4-BE49-F238E27FC236}">
                <a16:creationId xmlns:a16="http://schemas.microsoft.com/office/drawing/2014/main" id="{8A069A3B-9A10-F841-8793-47CEBA6C07CB}"/>
              </a:ext>
            </a:extLst>
          </p:cNvPr>
          <p:cNvSpPr/>
          <p:nvPr/>
        </p:nvSpPr>
        <p:spPr>
          <a:xfrm>
            <a:off x="8971149" y="4704746"/>
            <a:ext cx="998171" cy="349955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DE8AE881-C341-E54B-A4C2-DDB7F942FFBA}"/>
              </a:ext>
            </a:extLst>
          </p:cNvPr>
          <p:cNvSpPr/>
          <p:nvPr/>
        </p:nvSpPr>
        <p:spPr>
          <a:xfrm>
            <a:off x="9010396" y="3257601"/>
            <a:ext cx="998171" cy="349955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708D288-9DF9-1946-B1DA-F83F954AA740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8534400" cy="15199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bg1"/>
                </a:solidFill>
                <a:latin typeface="+mn-lt"/>
              </a:rPr>
              <a:t>Modeling Exoplanets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5C959D-3524-A343-BC27-BA92038F576C}"/>
              </a:ext>
            </a:extLst>
          </p:cNvPr>
          <p:cNvSpPr txBox="1"/>
          <p:nvPr/>
        </p:nvSpPr>
        <p:spPr>
          <a:xfrm>
            <a:off x="1420837" y="1688120"/>
            <a:ext cx="6893169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>
                <a:solidFill>
                  <a:schemeClr val="bg1">
                    <a:lumMod val="50000"/>
                  </a:schemeClr>
                </a:solidFill>
              </a:rPr>
              <a:t>Trial 1: Artificial Neural Network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bg1">
                    <a:lumMod val="50000"/>
                  </a:schemeClr>
                </a:solidFill>
              </a:rPr>
              <a:t>2 different </a:t>
            </a:r>
            <a:r>
              <a:rPr lang="en-US" sz="2600" dirty="0" err="1">
                <a:solidFill>
                  <a:schemeClr val="bg1">
                    <a:lumMod val="50000"/>
                  </a:schemeClr>
                </a:solidFill>
              </a:rPr>
              <a:t>Keras</a:t>
            </a:r>
            <a:r>
              <a:rPr lang="en-US" sz="2600" dirty="0">
                <a:solidFill>
                  <a:schemeClr val="bg1">
                    <a:lumMod val="50000"/>
                  </a:schemeClr>
                </a:solidFill>
              </a:rPr>
              <a:t>/</a:t>
            </a:r>
            <a:r>
              <a:rPr lang="en-US" sz="2600" dirty="0" err="1">
                <a:solidFill>
                  <a:schemeClr val="bg1">
                    <a:lumMod val="50000"/>
                  </a:schemeClr>
                </a:solidFill>
              </a:rPr>
              <a:t>Tensorflow</a:t>
            </a:r>
            <a:r>
              <a:rPr lang="en-US" sz="2600" dirty="0">
                <a:solidFill>
                  <a:schemeClr val="bg1">
                    <a:lumMod val="50000"/>
                  </a:schemeClr>
                </a:solidFill>
              </a:rPr>
              <a:t> models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bg1">
                    <a:lumMod val="50000"/>
                  </a:schemeClr>
                </a:solidFill>
              </a:rPr>
              <a:t>Problems with type of NN.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2600" dirty="0">
              <a:solidFill>
                <a:schemeClr val="bg1"/>
              </a:solidFill>
            </a:endParaRPr>
          </a:p>
          <a:p>
            <a:r>
              <a:rPr lang="en-US" sz="2600" b="1" dirty="0">
                <a:solidFill>
                  <a:schemeClr val="bg1"/>
                </a:solidFill>
              </a:rPr>
              <a:t>Trial 2: </a:t>
            </a:r>
            <a:r>
              <a:rPr lang="en-US" sz="2600" b="1" dirty="0" err="1">
                <a:solidFill>
                  <a:schemeClr val="bg1"/>
                </a:solidFill>
              </a:rPr>
              <a:t>Ensembled</a:t>
            </a:r>
            <a:r>
              <a:rPr lang="en-US" sz="2600" b="1" dirty="0">
                <a:solidFill>
                  <a:schemeClr val="bg1"/>
                </a:solidFill>
              </a:rPr>
              <a:t> Categorical Models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bg1"/>
                </a:solidFill>
              </a:rPr>
              <a:t>3 different </a:t>
            </a:r>
            <a:r>
              <a:rPr lang="en-US" sz="2600" dirty="0" err="1">
                <a:solidFill>
                  <a:schemeClr val="bg1"/>
                </a:solidFill>
              </a:rPr>
              <a:t>ensembled</a:t>
            </a:r>
            <a:r>
              <a:rPr lang="en-US" sz="2600" dirty="0">
                <a:solidFill>
                  <a:schemeClr val="bg1"/>
                </a:solidFill>
              </a:rPr>
              <a:t> models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bg1"/>
                </a:solidFill>
              </a:rPr>
              <a:t>Tended to </a:t>
            </a:r>
            <a:r>
              <a:rPr lang="en-US" sz="2600" dirty="0" err="1">
                <a:solidFill>
                  <a:schemeClr val="bg1"/>
                </a:solidFill>
              </a:rPr>
              <a:t>overfit</a:t>
            </a:r>
            <a:r>
              <a:rPr lang="en-US" sz="2600" dirty="0">
                <a:solidFill>
                  <a:schemeClr val="bg1"/>
                </a:solidFill>
              </a:rPr>
              <a:t> the training set</a:t>
            </a:r>
          </a:p>
          <a:p>
            <a:endParaRPr lang="en-US" sz="2600" b="1" dirty="0">
              <a:solidFill>
                <a:schemeClr val="bg1"/>
              </a:solidFill>
            </a:endParaRPr>
          </a:p>
          <a:p>
            <a:r>
              <a:rPr lang="en-US" sz="2600" b="1" dirty="0">
                <a:solidFill>
                  <a:schemeClr val="bg1">
                    <a:lumMod val="50000"/>
                  </a:schemeClr>
                </a:solidFill>
              </a:rPr>
              <a:t>Trial 3: Simple Categorical Model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bg1">
                    <a:lumMod val="50000"/>
                  </a:schemeClr>
                </a:solidFill>
              </a:rPr>
              <a:t>Works!</a:t>
            </a:r>
          </a:p>
        </p:txBody>
      </p:sp>
      <p:sp>
        <p:nvSpPr>
          <p:cNvPr id="6" name="Round Diagonal Corner Rectangle 5">
            <a:extLst>
              <a:ext uri="{FF2B5EF4-FFF2-40B4-BE49-F238E27FC236}">
                <a16:creationId xmlns:a16="http://schemas.microsoft.com/office/drawing/2014/main" id="{26E113E2-A268-5A4C-8FDC-DA04E8E9869E}"/>
              </a:ext>
            </a:extLst>
          </p:cNvPr>
          <p:cNvSpPr/>
          <p:nvPr/>
        </p:nvSpPr>
        <p:spPr>
          <a:xfrm>
            <a:off x="7845695" y="4317294"/>
            <a:ext cx="1364568" cy="969899"/>
          </a:xfrm>
          <a:prstGeom prst="round2DiagRect">
            <a:avLst/>
          </a:prstGeom>
          <a:solidFill>
            <a:schemeClr val="accent2">
              <a:lumMod val="7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Random Forest</a:t>
            </a:r>
          </a:p>
        </p:txBody>
      </p:sp>
      <p:sp>
        <p:nvSpPr>
          <p:cNvPr id="9" name="Round Diagonal Corner Rectangle 8">
            <a:extLst>
              <a:ext uri="{FF2B5EF4-FFF2-40B4-BE49-F238E27FC236}">
                <a16:creationId xmlns:a16="http://schemas.microsoft.com/office/drawing/2014/main" id="{66FF5D4D-D795-D84F-888B-55CA4948CD35}"/>
              </a:ext>
            </a:extLst>
          </p:cNvPr>
          <p:cNvSpPr/>
          <p:nvPr/>
        </p:nvSpPr>
        <p:spPr>
          <a:xfrm>
            <a:off x="10008567" y="4332652"/>
            <a:ext cx="1364568" cy="969899"/>
          </a:xfrm>
          <a:prstGeom prst="round2DiagRect">
            <a:avLst/>
          </a:prstGeom>
          <a:solidFill>
            <a:schemeClr val="accent1">
              <a:lumMod val="7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Decision Tree</a:t>
            </a:r>
          </a:p>
        </p:txBody>
      </p:sp>
      <p:sp>
        <p:nvSpPr>
          <p:cNvPr id="11" name="Round Diagonal Corner Rectangle 10">
            <a:extLst>
              <a:ext uri="{FF2B5EF4-FFF2-40B4-BE49-F238E27FC236}">
                <a16:creationId xmlns:a16="http://schemas.microsoft.com/office/drawing/2014/main" id="{FF161087-9467-5540-B643-EB1346C92BDC}"/>
              </a:ext>
            </a:extLst>
          </p:cNvPr>
          <p:cNvSpPr/>
          <p:nvPr/>
        </p:nvSpPr>
        <p:spPr>
          <a:xfrm>
            <a:off x="7845695" y="2931555"/>
            <a:ext cx="1364567" cy="990258"/>
          </a:xfrm>
          <a:prstGeom prst="round2DiagRect">
            <a:avLst/>
          </a:prstGeom>
          <a:solidFill>
            <a:schemeClr val="accent2">
              <a:lumMod val="7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Random Forest</a:t>
            </a:r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35C1518C-4AFE-4B40-AE76-EA29452F69F1}"/>
              </a:ext>
            </a:extLst>
          </p:cNvPr>
          <p:cNvSpPr/>
          <p:nvPr/>
        </p:nvSpPr>
        <p:spPr>
          <a:xfrm>
            <a:off x="9010396" y="1869571"/>
            <a:ext cx="998171" cy="349955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 Diagonal Corner Rectangle 13">
            <a:extLst>
              <a:ext uri="{FF2B5EF4-FFF2-40B4-BE49-F238E27FC236}">
                <a16:creationId xmlns:a16="http://schemas.microsoft.com/office/drawing/2014/main" id="{E6F4B89F-B4A3-0B41-802A-F8D4AB3EFD07}"/>
              </a:ext>
            </a:extLst>
          </p:cNvPr>
          <p:cNvSpPr/>
          <p:nvPr/>
        </p:nvSpPr>
        <p:spPr>
          <a:xfrm>
            <a:off x="7845696" y="1541928"/>
            <a:ext cx="1364567" cy="990257"/>
          </a:xfrm>
          <a:prstGeom prst="round2DiagRect">
            <a:avLst/>
          </a:prstGeom>
          <a:solidFill>
            <a:schemeClr val="accent6">
              <a:lumMod val="7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Logistic Regression</a:t>
            </a:r>
          </a:p>
        </p:txBody>
      </p:sp>
      <p:sp>
        <p:nvSpPr>
          <p:cNvPr id="15" name="Round Diagonal Corner Rectangle 14">
            <a:extLst>
              <a:ext uri="{FF2B5EF4-FFF2-40B4-BE49-F238E27FC236}">
                <a16:creationId xmlns:a16="http://schemas.microsoft.com/office/drawing/2014/main" id="{46D25A60-021F-D042-938C-8FB2E28DB850}"/>
              </a:ext>
            </a:extLst>
          </p:cNvPr>
          <p:cNvSpPr/>
          <p:nvPr/>
        </p:nvSpPr>
        <p:spPr>
          <a:xfrm>
            <a:off x="10008567" y="1538853"/>
            <a:ext cx="1364567" cy="990257"/>
          </a:xfrm>
          <a:prstGeom prst="round2DiagRect">
            <a:avLst/>
          </a:prstGeom>
          <a:solidFill>
            <a:schemeClr val="accent6">
              <a:lumMod val="7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Logistic Regression</a:t>
            </a:r>
          </a:p>
        </p:txBody>
      </p:sp>
      <p:sp>
        <p:nvSpPr>
          <p:cNvPr id="17" name="Round Diagonal Corner Rectangle 16">
            <a:extLst>
              <a:ext uri="{FF2B5EF4-FFF2-40B4-BE49-F238E27FC236}">
                <a16:creationId xmlns:a16="http://schemas.microsoft.com/office/drawing/2014/main" id="{FAA0551D-6BEF-7C43-87C9-E43DB80E5577}"/>
              </a:ext>
            </a:extLst>
          </p:cNvPr>
          <p:cNvSpPr/>
          <p:nvPr/>
        </p:nvSpPr>
        <p:spPr>
          <a:xfrm>
            <a:off x="10008567" y="2935752"/>
            <a:ext cx="1364567" cy="990258"/>
          </a:xfrm>
          <a:prstGeom prst="round2DiagRect">
            <a:avLst/>
          </a:prstGeom>
          <a:solidFill>
            <a:schemeClr val="accent2">
              <a:lumMod val="7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Random Forest</a:t>
            </a:r>
          </a:p>
        </p:txBody>
      </p:sp>
    </p:spTree>
    <p:extLst>
      <p:ext uri="{BB962C8B-B14F-4D97-AF65-F5344CB8AC3E}">
        <p14:creationId xmlns:p14="http://schemas.microsoft.com/office/powerpoint/2010/main" val="208335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6" grpId="0" animBg="1"/>
      <p:bldP spid="6" grpId="0" animBg="1"/>
      <p:bldP spid="9" grpId="0" animBg="1"/>
      <p:bldP spid="11" grpId="0" animBg="1"/>
      <p:bldP spid="13" grpId="0" animBg="1"/>
      <p:bldP spid="14" grpId="0" animBg="1"/>
      <p:bldP spid="15" grpId="0" animBg="1"/>
      <p:bldP spid="1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708D288-9DF9-1946-B1DA-F83F954AA740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8534400" cy="15199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bg1"/>
                </a:solidFill>
                <a:latin typeface="+mn-lt"/>
              </a:rPr>
              <a:t>Modeling Exoplanets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5C959D-3524-A343-BC27-BA92038F576C}"/>
              </a:ext>
            </a:extLst>
          </p:cNvPr>
          <p:cNvSpPr txBox="1"/>
          <p:nvPr/>
        </p:nvSpPr>
        <p:spPr>
          <a:xfrm>
            <a:off x="1420837" y="1688120"/>
            <a:ext cx="6893169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>
                <a:solidFill>
                  <a:schemeClr val="bg1">
                    <a:lumMod val="50000"/>
                  </a:schemeClr>
                </a:solidFill>
              </a:rPr>
              <a:t>Trial 1: Artificial Neural Network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bg1">
                    <a:lumMod val="50000"/>
                  </a:schemeClr>
                </a:solidFill>
              </a:rPr>
              <a:t>2 different </a:t>
            </a:r>
            <a:r>
              <a:rPr lang="en-US" sz="2600" dirty="0" err="1">
                <a:solidFill>
                  <a:schemeClr val="bg1">
                    <a:lumMod val="50000"/>
                  </a:schemeClr>
                </a:solidFill>
              </a:rPr>
              <a:t>Keras</a:t>
            </a:r>
            <a:r>
              <a:rPr lang="en-US" sz="2600" dirty="0">
                <a:solidFill>
                  <a:schemeClr val="bg1">
                    <a:lumMod val="50000"/>
                  </a:schemeClr>
                </a:solidFill>
              </a:rPr>
              <a:t>/</a:t>
            </a:r>
            <a:r>
              <a:rPr lang="en-US" sz="2600" dirty="0" err="1">
                <a:solidFill>
                  <a:schemeClr val="bg1">
                    <a:lumMod val="50000"/>
                  </a:schemeClr>
                </a:solidFill>
              </a:rPr>
              <a:t>Tensorflow</a:t>
            </a:r>
            <a:r>
              <a:rPr lang="en-US" sz="2600" dirty="0">
                <a:solidFill>
                  <a:schemeClr val="bg1">
                    <a:lumMod val="50000"/>
                  </a:schemeClr>
                </a:solidFill>
              </a:rPr>
              <a:t> models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bg1">
                    <a:lumMod val="50000"/>
                  </a:schemeClr>
                </a:solidFill>
              </a:rPr>
              <a:t>Problems with type of NN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26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2600" b="1" dirty="0">
                <a:solidFill>
                  <a:schemeClr val="bg1">
                    <a:lumMod val="50000"/>
                  </a:schemeClr>
                </a:solidFill>
              </a:rPr>
              <a:t>Trial 2: </a:t>
            </a:r>
            <a:r>
              <a:rPr lang="en-US" sz="2600" b="1" dirty="0" err="1">
                <a:solidFill>
                  <a:schemeClr val="bg1">
                    <a:lumMod val="50000"/>
                  </a:schemeClr>
                </a:solidFill>
              </a:rPr>
              <a:t>Ensembled</a:t>
            </a:r>
            <a:r>
              <a:rPr lang="en-US" sz="2600" b="1" dirty="0">
                <a:solidFill>
                  <a:schemeClr val="bg1">
                    <a:lumMod val="50000"/>
                  </a:schemeClr>
                </a:solidFill>
              </a:rPr>
              <a:t> Categorical Models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bg1">
                    <a:lumMod val="50000"/>
                  </a:schemeClr>
                </a:solidFill>
              </a:rPr>
              <a:t>3 different </a:t>
            </a:r>
            <a:r>
              <a:rPr lang="en-US" sz="2600" dirty="0" err="1">
                <a:solidFill>
                  <a:schemeClr val="bg1">
                    <a:lumMod val="50000"/>
                  </a:schemeClr>
                </a:solidFill>
              </a:rPr>
              <a:t>ensembled</a:t>
            </a:r>
            <a:r>
              <a:rPr lang="en-US" sz="2600" dirty="0">
                <a:solidFill>
                  <a:schemeClr val="bg1">
                    <a:lumMod val="50000"/>
                  </a:schemeClr>
                </a:solidFill>
              </a:rPr>
              <a:t> models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bg1">
                    <a:lumMod val="50000"/>
                  </a:schemeClr>
                </a:solidFill>
              </a:rPr>
              <a:t>Tended to </a:t>
            </a:r>
            <a:r>
              <a:rPr lang="en-US" sz="2600" dirty="0" err="1">
                <a:solidFill>
                  <a:schemeClr val="bg1">
                    <a:lumMod val="50000"/>
                  </a:schemeClr>
                </a:solidFill>
              </a:rPr>
              <a:t>overfit</a:t>
            </a:r>
            <a:r>
              <a:rPr lang="en-US" sz="2600" dirty="0">
                <a:solidFill>
                  <a:schemeClr val="bg1">
                    <a:lumMod val="50000"/>
                  </a:schemeClr>
                </a:solidFill>
              </a:rPr>
              <a:t> the training set</a:t>
            </a:r>
          </a:p>
          <a:p>
            <a:endParaRPr lang="en-US" sz="2600" b="1" dirty="0">
              <a:solidFill>
                <a:schemeClr val="bg1"/>
              </a:solidFill>
            </a:endParaRPr>
          </a:p>
          <a:p>
            <a:r>
              <a:rPr lang="en-US" sz="2600" b="1" dirty="0">
                <a:solidFill>
                  <a:schemeClr val="bg1"/>
                </a:solidFill>
              </a:rPr>
              <a:t>Trial 3: Simple Categorical Model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bg1"/>
                </a:solidFill>
              </a:rPr>
              <a:t>Works!</a:t>
            </a:r>
          </a:p>
        </p:txBody>
      </p:sp>
    </p:spTree>
    <p:extLst>
      <p:ext uri="{BB962C8B-B14F-4D97-AF65-F5344CB8AC3E}">
        <p14:creationId xmlns:p14="http://schemas.microsoft.com/office/powerpoint/2010/main" val="9229137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DC060D-24F7-4442-995F-F829E0E54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+mn-lt"/>
              </a:rPr>
              <a:t>Trial 3: </a:t>
            </a:r>
            <a:br>
              <a:rPr lang="en-US" b="1" dirty="0">
                <a:solidFill>
                  <a:schemeClr val="bg1"/>
                </a:solidFill>
                <a:latin typeface="+mn-lt"/>
              </a:rPr>
            </a:br>
            <a:r>
              <a:rPr lang="en-US" b="1" dirty="0">
                <a:solidFill>
                  <a:schemeClr val="bg1"/>
                </a:solidFill>
                <a:latin typeface="+mn-lt"/>
              </a:rPr>
              <a:t>Random Forest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22D28C-9FAE-C841-9347-8812347897D7}"/>
              </a:ext>
            </a:extLst>
          </p:cNvPr>
          <p:cNvSpPr txBox="1"/>
          <p:nvPr/>
        </p:nvSpPr>
        <p:spPr>
          <a:xfrm>
            <a:off x="566408" y="1997242"/>
            <a:ext cx="29541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>
                <a:solidFill>
                  <a:schemeClr val="bg1"/>
                </a:solidFill>
              </a:rPr>
              <a:t>Random Forest Model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7F16489-3C55-AB41-BE6B-73BD7E4CB1A2}"/>
              </a:ext>
            </a:extLst>
          </p:cNvPr>
          <p:cNvSpPr txBox="1"/>
          <p:nvPr/>
        </p:nvSpPr>
        <p:spPr>
          <a:xfrm>
            <a:off x="566408" y="2534628"/>
            <a:ext cx="424714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Highest Recall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Highest AUC score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Highest Test Accuracy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Highest F1 Score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Minimized False Positives more than any other model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    Type I error: </a:t>
            </a:r>
            <a:r>
              <a:rPr lang="en-US" sz="2400" dirty="0">
                <a:solidFill>
                  <a:srgbClr val="92D050"/>
                </a:solidFill>
              </a:rPr>
              <a:t>21.9%</a:t>
            </a:r>
          </a:p>
          <a:p>
            <a:r>
              <a:rPr lang="en-US" sz="2400" dirty="0">
                <a:solidFill>
                  <a:schemeClr val="bg1"/>
                </a:solidFill>
              </a:rPr>
              <a:t>    Type II error: </a:t>
            </a:r>
            <a:r>
              <a:rPr lang="en-US" sz="2400" dirty="0">
                <a:solidFill>
                  <a:srgbClr val="92D050"/>
                </a:solidFill>
              </a:rPr>
              <a:t>11.9%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96D4886-8DA1-BE41-B8A6-2632588DCA73}"/>
              </a:ext>
            </a:extLst>
          </p:cNvPr>
          <p:cNvSpPr txBox="1"/>
          <p:nvPr/>
        </p:nvSpPr>
        <p:spPr>
          <a:xfrm>
            <a:off x="3917657" y="2604968"/>
            <a:ext cx="316505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92D050"/>
                </a:solidFill>
              </a:rPr>
              <a:t>0.76</a:t>
            </a:r>
          </a:p>
          <a:p>
            <a:r>
              <a:rPr lang="en-US" sz="2400" dirty="0">
                <a:solidFill>
                  <a:srgbClr val="92D050"/>
                </a:solidFill>
              </a:rPr>
              <a:t>0.722</a:t>
            </a:r>
          </a:p>
          <a:p>
            <a:r>
              <a:rPr lang="en-US" sz="2400" dirty="0">
                <a:solidFill>
                  <a:srgbClr val="92D050"/>
                </a:solidFill>
              </a:rPr>
              <a:t>66%</a:t>
            </a:r>
          </a:p>
          <a:p>
            <a:r>
              <a:rPr lang="en-US" sz="2400" dirty="0">
                <a:solidFill>
                  <a:srgbClr val="92D050"/>
                </a:solidFill>
              </a:rPr>
              <a:t>0.69</a:t>
            </a:r>
          </a:p>
          <a:p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0F0519E-1331-D949-B6AD-E7BE152A230F}"/>
              </a:ext>
            </a:extLst>
          </p:cNvPr>
          <p:cNvSpPr/>
          <p:nvPr/>
        </p:nvSpPr>
        <p:spPr>
          <a:xfrm>
            <a:off x="7198106" y="1900303"/>
            <a:ext cx="1561826" cy="1578731"/>
          </a:xfrm>
          <a:prstGeom prst="rect">
            <a:avLst/>
          </a:prstGeom>
          <a:solidFill>
            <a:srgbClr val="6F77ED">
              <a:alpha val="29804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D22A943-2293-AF46-B256-273B69F30981}"/>
              </a:ext>
            </a:extLst>
          </p:cNvPr>
          <p:cNvSpPr/>
          <p:nvPr/>
        </p:nvSpPr>
        <p:spPr>
          <a:xfrm>
            <a:off x="7198106" y="3468001"/>
            <a:ext cx="1561826" cy="157873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1CB7E84-1644-D34E-AFB8-11C73CA5BDAA}"/>
              </a:ext>
            </a:extLst>
          </p:cNvPr>
          <p:cNvSpPr/>
          <p:nvPr/>
        </p:nvSpPr>
        <p:spPr>
          <a:xfrm>
            <a:off x="8763373" y="1900303"/>
            <a:ext cx="1561826" cy="157873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15FF5D-ACE4-D24D-8BF1-CBC46739209C}"/>
              </a:ext>
            </a:extLst>
          </p:cNvPr>
          <p:cNvSpPr/>
          <p:nvPr/>
        </p:nvSpPr>
        <p:spPr>
          <a:xfrm>
            <a:off x="8763373" y="3468001"/>
            <a:ext cx="1561826" cy="1578731"/>
          </a:xfrm>
          <a:prstGeom prst="rect">
            <a:avLst/>
          </a:prstGeom>
          <a:solidFill>
            <a:srgbClr val="6F77ED">
              <a:alpha val="29804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FD56C0A-61E1-A945-BE77-E51D5CDAF217}"/>
              </a:ext>
            </a:extLst>
          </p:cNvPr>
          <p:cNvSpPr txBox="1"/>
          <p:nvPr/>
        </p:nvSpPr>
        <p:spPr>
          <a:xfrm rot="18968476">
            <a:off x="6224288" y="4129864"/>
            <a:ext cx="1110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Exoplanet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44D83A3-1E55-B04D-8C6A-6D80BA6E9079}"/>
              </a:ext>
            </a:extLst>
          </p:cNvPr>
          <p:cNvSpPr txBox="1"/>
          <p:nvPr/>
        </p:nvSpPr>
        <p:spPr>
          <a:xfrm rot="18968476">
            <a:off x="8903337" y="5373229"/>
            <a:ext cx="1110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Exoplanet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61BF598-476C-A146-9C90-829430F40888}"/>
              </a:ext>
            </a:extLst>
          </p:cNvPr>
          <p:cNvSpPr txBox="1"/>
          <p:nvPr/>
        </p:nvSpPr>
        <p:spPr>
          <a:xfrm rot="18968476">
            <a:off x="6072910" y="2479043"/>
            <a:ext cx="11101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Not an</a:t>
            </a:r>
          </a:p>
          <a:p>
            <a:pPr algn="r"/>
            <a:r>
              <a:rPr lang="en-US" dirty="0">
                <a:solidFill>
                  <a:schemeClr val="bg1"/>
                </a:solidFill>
              </a:rPr>
              <a:t>Exoplanet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5A402AF-1D81-714A-819C-B22A517FCDD7}"/>
              </a:ext>
            </a:extLst>
          </p:cNvPr>
          <p:cNvSpPr txBox="1"/>
          <p:nvPr/>
        </p:nvSpPr>
        <p:spPr>
          <a:xfrm rot="18968476">
            <a:off x="7337293" y="5269300"/>
            <a:ext cx="11101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Not an</a:t>
            </a:r>
          </a:p>
          <a:p>
            <a:pPr algn="r"/>
            <a:r>
              <a:rPr lang="en-US" dirty="0">
                <a:solidFill>
                  <a:schemeClr val="bg1"/>
                </a:solidFill>
              </a:rPr>
              <a:t>Exoplanet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530CCE6-E3EC-6B42-9C9B-6878F937D2C8}"/>
              </a:ext>
            </a:extLst>
          </p:cNvPr>
          <p:cNvSpPr txBox="1"/>
          <p:nvPr/>
        </p:nvSpPr>
        <p:spPr>
          <a:xfrm>
            <a:off x="8874170" y="3968402"/>
            <a:ext cx="13004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</a:rPr>
              <a:t>734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E92269C-639B-CB42-AF3D-2DC59BCBE0CF}"/>
              </a:ext>
            </a:extLst>
          </p:cNvPr>
          <p:cNvSpPr txBox="1"/>
          <p:nvPr/>
        </p:nvSpPr>
        <p:spPr>
          <a:xfrm>
            <a:off x="7537520" y="1461608"/>
            <a:ext cx="28197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My model predicts…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6970FE1-B9FE-C14D-9ED8-F5B0EA741EE7}"/>
              </a:ext>
            </a:extLst>
          </p:cNvPr>
          <p:cNvSpPr txBox="1"/>
          <p:nvPr/>
        </p:nvSpPr>
        <p:spPr>
          <a:xfrm rot="5400000">
            <a:off x="9591390" y="3167542"/>
            <a:ext cx="19319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It is actually…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1D1FCFA-C10F-9349-82F0-6DFC147E6DC5}"/>
              </a:ext>
            </a:extLst>
          </p:cNvPr>
          <p:cNvSpPr txBox="1"/>
          <p:nvPr/>
        </p:nvSpPr>
        <p:spPr>
          <a:xfrm>
            <a:off x="8853011" y="2376985"/>
            <a:ext cx="13004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accent6">
                    <a:lumMod val="75000"/>
                  </a:schemeClr>
                </a:solidFill>
              </a:rPr>
              <a:t>432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C311A6E-7B85-074C-97E7-C90183975187}"/>
              </a:ext>
            </a:extLst>
          </p:cNvPr>
          <p:cNvSpPr txBox="1"/>
          <p:nvPr/>
        </p:nvSpPr>
        <p:spPr>
          <a:xfrm>
            <a:off x="7307575" y="2376985"/>
            <a:ext cx="13004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</a:rPr>
              <a:t>570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E7D09F8-0D6B-8A4A-8811-0C3673694E0B}"/>
              </a:ext>
            </a:extLst>
          </p:cNvPr>
          <p:cNvSpPr txBox="1"/>
          <p:nvPr/>
        </p:nvSpPr>
        <p:spPr>
          <a:xfrm>
            <a:off x="7329852" y="3968402"/>
            <a:ext cx="13004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accent6">
                    <a:lumMod val="75000"/>
                  </a:schemeClr>
                </a:solidFill>
              </a:rPr>
              <a:t>236</a:t>
            </a:r>
          </a:p>
        </p:txBody>
      </p:sp>
    </p:spTree>
    <p:extLst>
      <p:ext uri="{BB962C8B-B14F-4D97-AF65-F5344CB8AC3E}">
        <p14:creationId xmlns:p14="http://schemas.microsoft.com/office/powerpoint/2010/main" val="10830120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7A3E2B3-C967-CD4E-8FD4-2FAD1595182B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bg1"/>
                </a:solidFill>
                <a:latin typeface="+mn-lt"/>
              </a:rPr>
              <a:t>Trial 3: </a:t>
            </a:r>
            <a:br>
              <a:rPr lang="en-US" b="1" dirty="0">
                <a:solidFill>
                  <a:schemeClr val="bg1"/>
                </a:solidFill>
                <a:latin typeface="+mn-lt"/>
              </a:rPr>
            </a:br>
            <a:r>
              <a:rPr lang="en-US" b="1" dirty="0">
                <a:solidFill>
                  <a:schemeClr val="bg1"/>
                </a:solidFill>
                <a:latin typeface="+mn-lt"/>
              </a:rPr>
              <a:t>Simple Categorical Testing: Random Forest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978D6AE-9EE7-FB49-A9B2-5FA9799D5E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73660"/>
            <a:ext cx="6817872" cy="457319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563F9FE-682D-104D-AF91-393217C4B2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0190" y="2177854"/>
            <a:ext cx="37465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5780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679A018-BC66-324E-A028-2F3C68CB5CC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rcRect b="42213"/>
          <a:stretch/>
        </p:blipFill>
        <p:spPr>
          <a:xfrm>
            <a:off x="0" y="2164702"/>
            <a:ext cx="12182444" cy="46932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CDC060D-24F7-4442-995F-F829E0E54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+mn-lt"/>
              </a:rPr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2323D8-08EA-B541-A770-06291E3114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9977438" cy="476091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Sometimes a simple model can answer a complex question.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We still have a lot to learn about how our universe works.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85440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679A018-BC66-324E-A028-2F3C68CB5CC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rcRect b="42213"/>
          <a:stretch/>
        </p:blipFill>
        <p:spPr>
          <a:xfrm>
            <a:off x="0" y="2164702"/>
            <a:ext cx="12182444" cy="46932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CDC060D-24F7-4442-995F-F829E0E54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+mn-lt"/>
              </a:rPr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2323D8-08EA-B541-A770-06291E3114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9977438" cy="4760913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Obtain Negatives</a:t>
            </a:r>
          </a:p>
          <a:p>
            <a:pPr marL="514350" indent="-514350"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Obtain more periodicity</a:t>
            </a:r>
          </a:p>
          <a:p>
            <a:pPr marL="514350" indent="-514350"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More features: length of transit, more percentiles</a:t>
            </a:r>
          </a:p>
          <a:p>
            <a:pPr marL="514350" indent="-514350"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What does the literal raw data from the spacecraft look like? How is it formatted? Write a model that takes the data, start to finish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 algn="r">
              <a:buNone/>
            </a:pPr>
            <a:r>
              <a:rPr lang="en-US" dirty="0">
                <a:solidFill>
                  <a:schemeClr val="bg1"/>
                </a:solidFill>
              </a:rPr>
              <a:t>I plan on submitting a pull request to host my Random Forest model on the Kepler GO’s GitHub repo.</a:t>
            </a:r>
          </a:p>
        </p:txBody>
      </p:sp>
    </p:spTree>
    <p:extLst>
      <p:ext uri="{BB962C8B-B14F-4D97-AF65-F5344CB8AC3E}">
        <p14:creationId xmlns:p14="http://schemas.microsoft.com/office/powerpoint/2010/main" val="31838341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79BFE3D1-792D-BE45-8D40-858160B851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rcRect b="13793"/>
          <a:stretch/>
        </p:blipFill>
        <p:spPr>
          <a:xfrm>
            <a:off x="20" y="8586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CDC060D-24F7-4442-995F-F829E0E546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6979" y="1375777"/>
            <a:ext cx="7222958" cy="1325563"/>
          </a:xfrm>
        </p:spPr>
        <p:txBody>
          <a:bodyPr>
            <a:normAutofit/>
          </a:bodyPr>
          <a:lstStyle/>
          <a:p>
            <a:pPr algn="r"/>
            <a:r>
              <a:rPr lang="en-US" b="1" dirty="0">
                <a:solidFill>
                  <a:schemeClr val="bg1"/>
                </a:solidFill>
                <a:latin typeface="+mn-lt"/>
              </a:rPr>
              <a:t>Thank you!</a:t>
            </a:r>
            <a:br>
              <a:rPr lang="en-US" b="1" dirty="0">
                <a:solidFill>
                  <a:schemeClr val="bg1"/>
                </a:solidFill>
                <a:latin typeface="+mn-lt"/>
              </a:rPr>
            </a:br>
            <a:r>
              <a:rPr lang="en-US" b="1" dirty="0">
                <a:solidFill>
                  <a:schemeClr val="bg1"/>
                </a:solidFill>
                <a:latin typeface="+mn-lt"/>
              </a:rPr>
              <a:t>Happy to take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2323D8-08EA-B541-A770-06291E3114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4032" y="2941955"/>
            <a:ext cx="5618737" cy="328462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>
                <a:solidFill>
                  <a:schemeClr val="bg1"/>
                </a:solidFill>
              </a:rPr>
              <a:t>Special thanks to NASA’s Kepler Guest Observer Team and the NASA Exoplanet Archive.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E5F81A9-061E-E64B-97CF-BA61A5FCDD8C}"/>
              </a:ext>
            </a:extLst>
          </p:cNvPr>
          <p:cNvSpPr txBox="1">
            <a:spLocks/>
          </p:cNvSpPr>
          <p:nvPr/>
        </p:nvSpPr>
        <p:spPr>
          <a:xfrm>
            <a:off x="998632" y="4452170"/>
            <a:ext cx="5105400" cy="17744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solidFill>
                  <a:schemeClr val="bg1"/>
                </a:solidFill>
              </a:rPr>
              <a:t>Kaitlin Puryear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</a:rPr>
              <a:t>http://kpuryear.github.io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</a:rPr>
              <a:t>kaitlinpuryear@gmail.com </a:t>
            </a:r>
          </a:p>
        </p:txBody>
      </p:sp>
    </p:spTree>
    <p:extLst>
      <p:ext uri="{BB962C8B-B14F-4D97-AF65-F5344CB8AC3E}">
        <p14:creationId xmlns:p14="http://schemas.microsoft.com/office/powerpoint/2010/main" val="12813195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D4ECB25-B6EC-0342-AA98-BA600BC8610B}"/>
              </a:ext>
            </a:extLst>
          </p:cNvPr>
          <p:cNvGrpSpPr/>
          <p:nvPr/>
        </p:nvGrpSpPr>
        <p:grpSpPr>
          <a:xfrm>
            <a:off x="4279900" y="1473200"/>
            <a:ext cx="7909426" cy="3989000"/>
            <a:chOff x="1997242" y="1455821"/>
            <a:chExt cx="10192084" cy="5263679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940621B0-0BDE-4A4C-A6E7-9D8DA10CA53B}"/>
                </a:ext>
              </a:extLst>
            </p:cNvPr>
            <p:cNvGrpSpPr/>
            <p:nvPr/>
          </p:nvGrpSpPr>
          <p:grpSpPr>
            <a:xfrm flipH="1">
              <a:off x="2395622" y="1455821"/>
              <a:ext cx="9793704" cy="5263679"/>
              <a:chOff x="0" y="1536700"/>
              <a:chExt cx="10072679" cy="5461000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8228BE91-C0CB-E643-83D1-68AB2A5970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0" y="1536700"/>
                <a:ext cx="9550400" cy="5461000"/>
              </a:xfrm>
              <a:prstGeom prst="rect">
                <a:avLst/>
              </a:prstGeom>
            </p:spPr>
          </p:pic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F9C7CC3A-C2FD-834D-A24C-22C738A7554B}"/>
                  </a:ext>
                </a:extLst>
              </p:cNvPr>
              <p:cNvSpPr/>
              <p:nvPr/>
            </p:nvSpPr>
            <p:spPr>
              <a:xfrm>
                <a:off x="2992459" y="1909409"/>
                <a:ext cx="3883829" cy="1118128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141ECF7D-F599-194E-BFEB-7D31DD406B83}"/>
                  </a:ext>
                </a:extLst>
              </p:cNvPr>
              <p:cNvSpPr/>
              <p:nvPr/>
            </p:nvSpPr>
            <p:spPr>
              <a:xfrm>
                <a:off x="647701" y="5009546"/>
                <a:ext cx="9424978" cy="1118128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E27DB040-F1F1-4744-A92A-47ACDA62636A}"/>
                </a:ext>
              </a:extLst>
            </p:cNvPr>
            <p:cNvSpPr/>
            <p:nvPr/>
          </p:nvSpPr>
          <p:spPr>
            <a:xfrm>
              <a:off x="1997242" y="5880910"/>
              <a:ext cx="2538663" cy="838590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5CF42C-4602-5F43-A660-EF4723494F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700" y="492125"/>
            <a:ext cx="7762374" cy="1840810"/>
          </a:xfrm>
        </p:spPr>
        <p:txBody>
          <a:bodyPr/>
          <a:lstStyle/>
          <a:p>
            <a:pPr marL="0" indent="0">
              <a:buNone/>
            </a:pPr>
            <a:r>
              <a:rPr lang="en-US" sz="4000" b="1" u="sng" dirty="0">
                <a:solidFill>
                  <a:schemeClr val="bg1"/>
                </a:solidFill>
              </a:rPr>
              <a:t>Exoplanet:</a:t>
            </a:r>
            <a:r>
              <a:rPr lang="en-US" sz="4000" b="1" dirty="0">
                <a:solidFill>
                  <a:schemeClr val="bg1"/>
                </a:solidFill>
              </a:rPr>
              <a:t> </a:t>
            </a:r>
            <a:r>
              <a:rPr lang="en-US" i="1" dirty="0">
                <a:solidFill>
                  <a:schemeClr val="bg1"/>
                </a:solidFill>
              </a:rPr>
              <a:t>(noun) 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a planet that orbits a star outside our solar system.</a:t>
            </a:r>
          </a:p>
          <a:p>
            <a:pPr marL="0" indent="0">
              <a:buNone/>
            </a:pPr>
            <a:r>
              <a:rPr lang="en-US" dirty="0" err="1">
                <a:solidFill>
                  <a:schemeClr val="bg1"/>
                </a:solidFill>
              </a:rPr>
              <a:t>ex·o·plan·et</a:t>
            </a:r>
            <a:r>
              <a:rPr lang="en-US" dirty="0">
                <a:solidFill>
                  <a:schemeClr val="bg1"/>
                </a:solidFill>
              </a:rPr>
              <a:t>,  (ˈ</a:t>
            </a:r>
            <a:r>
              <a:rPr lang="en-US" dirty="0" err="1">
                <a:solidFill>
                  <a:schemeClr val="bg1"/>
                </a:solidFill>
              </a:rPr>
              <a:t>eksōˌplanət</a:t>
            </a:r>
            <a:r>
              <a:rPr lang="en-US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8F770A-B888-5C45-A868-C6C298EF7501}"/>
              </a:ext>
            </a:extLst>
          </p:cNvPr>
          <p:cNvSpPr txBox="1"/>
          <p:nvPr/>
        </p:nvSpPr>
        <p:spPr>
          <a:xfrm>
            <a:off x="825500" y="5267248"/>
            <a:ext cx="1069151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chemeClr val="bg1"/>
                </a:solidFill>
              </a:rPr>
              <a:t>“The universe is a pretty big place. If it's just us, seems like an awful waste of space.”</a:t>
            </a:r>
          </a:p>
          <a:p>
            <a:r>
              <a:rPr lang="en-US" sz="2400" i="1" dirty="0">
                <a:solidFill>
                  <a:schemeClr val="bg1"/>
                </a:solidFill>
              </a:rPr>
              <a:t>- Carl Sagan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44175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F106D4E-0882-FD4E-A7CA-29FD60B8495E}"/>
              </a:ext>
            </a:extLst>
          </p:cNvPr>
          <p:cNvSpPr/>
          <p:nvPr/>
        </p:nvSpPr>
        <p:spPr>
          <a:xfrm>
            <a:off x="689812" y="1725789"/>
            <a:ext cx="3196388" cy="49552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u="sng" dirty="0">
                <a:solidFill>
                  <a:schemeClr val="bg1"/>
                </a:solidFill>
              </a:rPr>
              <a:t>Images</a:t>
            </a:r>
          </a:p>
          <a:p>
            <a:endParaRPr lang="en-US" b="1" dirty="0">
              <a:solidFill>
                <a:schemeClr val="bg1"/>
              </a:solidFill>
            </a:endParaRPr>
          </a:p>
          <a:p>
            <a:r>
              <a:rPr lang="en-US" sz="1600" dirty="0">
                <a:solidFill>
                  <a:schemeClr val="bg1"/>
                </a:solidFill>
              </a:rPr>
              <a:t>https://www.google.com/search?q=dictionary+exoplanet</a:t>
            </a:r>
          </a:p>
          <a:p>
            <a:endParaRPr lang="en-US" sz="1600" dirty="0">
              <a:solidFill>
                <a:schemeClr val="bg1"/>
              </a:solidFill>
            </a:endParaRPr>
          </a:p>
          <a:p>
            <a:r>
              <a:rPr lang="en-US" sz="1600" dirty="0">
                <a:solidFill>
                  <a:schemeClr val="bg1"/>
                </a:solidFill>
              </a:rPr>
              <a:t>https://www.nasa.gov/feature/jpl/new-clues-to-trappist-1-planet-compositions-atmospheres</a:t>
            </a:r>
            <a:r>
              <a:rPr lang="en-US" dirty="0">
                <a:solidFill>
                  <a:schemeClr val="bg1"/>
                </a:solidFill>
              </a:rPr>
              <a:t>/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sz="1600" dirty="0">
                <a:solidFill>
                  <a:schemeClr val="bg1"/>
                </a:solidFill>
              </a:rPr>
              <a:t>https://community.dur.ac.uk/physics.astrolab/exoplanets.html</a:t>
            </a:r>
          </a:p>
          <a:p>
            <a:endParaRPr lang="en-US" sz="1600" dirty="0">
              <a:solidFill>
                <a:schemeClr val="bg1"/>
              </a:solidFill>
            </a:endParaRPr>
          </a:p>
          <a:p>
            <a:r>
              <a:rPr lang="en-US" sz="1600" dirty="0">
                <a:solidFill>
                  <a:schemeClr val="bg1"/>
                </a:solidFill>
              </a:rPr>
              <a:t>https://spaceinvader.me/2017/03/02/fourth-planet-from-trappist-added-to-habitable-exoplanet-list</a:t>
            </a:r>
          </a:p>
          <a:p>
            <a:endParaRPr lang="en-US" sz="1600" dirty="0">
              <a:solidFill>
                <a:schemeClr val="bg1"/>
              </a:solidFill>
            </a:endParaRPr>
          </a:p>
          <a:p>
            <a:r>
              <a:rPr lang="en-US" sz="1600" dirty="0">
                <a:solidFill>
                  <a:schemeClr val="bg1"/>
                </a:solidFill>
              </a:rPr>
              <a:t>http://</a:t>
            </a:r>
            <a:r>
              <a:rPr lang="en-US" sz="1600" dirty="0" err="1">
                <a:solidFill>
                  <a:schemeClr val="bg1"/>
                </a:solidFill>
              </a:rPr>
              <a:t>wwf.panda.org</a:t>
            </a:r>
            <a:r>
              <a:rPr lang="en-US" sz="1600" dirty="0">
                <a:solidFill>
                  <a:schemeClr val="bg1"/>
                </a:solidFill>
              </a:rPr>
              <a:t>/</a:t>
            </a:r>
            <a:r>
              <a:rPr lang="en-US" sz="1600" dirty="0" err="1">
                <a:solidFill>
                  <a:schemeClr val="bg1"/>
                </a:solidFill>
              </a:rPr>
              <a:t>about_our_earth</a:t>
            </a:r>
            <a:r>
              <a:rPr lang="en-US" sz="1600" dirty="0">
                <a:solidFill>
                  <a:schemeClr val="bg1"/>
                </a:solidFill>
              </a:rPr>
              <a:t>/</a:t>
            </a:r>
            <a:r>
              <a:rPr lang="en-US" sz="1600" dirty="0" err="1">
                <a:solidFill>
                  <a:schemeClr val="bg1"/>
                </a:solidFill>
              </a:rPr>
              <a:t>all_publications</a:t>
            </a:r>
            <a:r>
              <a:rPr lang="en-US" sz="1600" dirty="0">
                <a:solidFill>
                  <a:schemeClr val="bg1"/>
                </a:solidFill>
              </a:rPr>
              <a:t>/lpr_2016/</a:t>
            </a:r>
          </a:p>
          <a:p>
            <a:endParaRPr lang="en-US" sz="20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5EC8D38-0E14-BF4B-8660-D183E08E0E1C}"/>
              </a:ext>
            </a:extLst>
          </p:cNvPr>
          <p:cNvSpPr/>
          <p:nvPr/>
        </p:nvSpPr>
        <p:spPr>
          <a:xfrm>
            <a:off x="4523874" y="586926"/>
            <a:ext cx="7435518" cy="52937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u="sng" dirty="0">
                <a:solidFill>
                  <a:schemeClr val="bg1"/>
                </a:solidFill>
              </a:rPr>
              <a:t>Kepler Guest Observer Office</a:t>
            </a:r>
            <a:endParaRPr lang="en-US" sz="2400" b="1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https://keplerscience.arc.nasa.gov/helpdesk.html</a:t>
            </a:r>
          </a:p>
          <a:p>
            <a:endParaRPr lang="en-US" sz="1400" dirty="0">
              <a:solidFill>
                <a:schemeClr val="bg1"/>
              </a:solidFill>
            </a:endParaRPr>
          </a:p>
          <a:p>
            <a:endParaRPr lang="en-US" sz="1400" dirty="0">
              <a:solidFill>
                <a:schemeClr val="bg1"/>
              </a:solidFill>
            </a:endParaRPr>
          </a:p>
          <a:p>
            <a:r>
              <a:rPr lang="en-US" sz="2400" b="1" u="sng" dirty="0">
                <a:solidFill>
                  <a:schemeClr val="bg1"/>
                </a:solidFill>
              </a:rPr>
              <a:t>Kepler GO GitHub Repo</a:t>
            </a:r>
          </a:p>
          <a:p>
            <a:r>
              <a:rPr lang="en-US" sz="2000" dirty="0">
                <a:solidFill>
                  <a:schemeClr val="bg1"/>
                </a:solidFill>
              </a:rPr>
              <a:t>https://github.com/</a:t>
            </a:r>
            <a:r>
              <a:rPr lang="en-US" sz="2000" dirty="0" err="1">
                <a:solidFill>
                  <a:schemeClr val="bg1"/>
                </a:solidFill>
              </a:rPr>
              <a:t>KeplerGO</a:t>
            </a:r>
            <a:r>
              <a:rPr lang="en-US" sz="2000" dirty="0">
                <a:solidFill>
                  <a:schemeClr val="bg1"/>
                </a:solidFill>
              </a:rPr>
              <a:t>/</a:t>
            </a:r>
            <a:endParaRPr lang="en-US" sz="1400" dirty="0">
              <a:solidFill>
                <a:schemeClr val="bg1"/>
              </a:solidFill>
            </a:endParaRPr>
          </a:p>
          <a:p>
            <a:endParaRPr lang="en-US" sz="1400" dirty="0">
              <a:solidFill>
                <a:schemeClr val="bg1"/>
              </a:solidFill>
            </a:endParaRPr>
          </a:p>
          <a:p>
            <a:r>
              <a:rPr lang="en-US" sz="2400" b="1" u="sng" dirty="0">
                <a:solidFill>
                  <a:schemeClr val="bg1"/>
                </a:solidFill>
              </a:rPr>
              <a:t>NASA Exoplanet Archive</a:t>
            </a:r>
          </a:p>
          <a:p>
            <a:r>
              <a:rPr lang="en-US" sz="2000" dirty="0">
                <a:solidFill>
                  <a:schemeClr val="bg1"/>
                </a:solidFill>
              </a:rPr>
              <a:t>https://</a:t>
            </a:r>
            <a:r>
              <a:rPr lang="en-US" sz="2000" dirty="0" err="1">
                <a:solidFill>
                  <a:schemeClr val="bg1"/>
                </a:solidFill>
              </a:rPr>
              <a:t>exoplanetarchive.ipac.caltech.edu</a:t>
            </a:r>
            <a:r>
              <a:rPr lang="en-US" sz="2000" dirty="0">
                <a:solidFill>
                  <a:schemeClr val="bg1"/>
                </a:solidFill>
              </a:rPr>
              <a:t>/</a:t>
            </a:r>
          </a:p>
          <a:p>
            <a:endParaRPr lang="en-US" sz="1400" dirty="0">
              <a:solidFill>
                <a:schemeClr val="bg1"/>
              </a:solidFill>
            </a:endParaRPr>
          </a:p>
          <a:p>
            <a:endParaRPr lang="en-US" sz="1400" dirty="0">
              <a:solidFill>
                <a:schemeClr val="bg1"/>
              </a:solidFill>
            </a:endParaRPr>
          </a:p>
          <a:p>
            <a:r>
              <a:rPr lang="en-US" sz="2400" b="1" u="sng" dirty="0">
                <a:solidFill>
                  <a:schemeClr val="bg1"/>
                </a:solidFill>
              </a:rPr>
              <a:t>Kepler Telescope Database</a:t>
            </a:r>
          </a:p>
          <a:p>
            <a:r>
              <a:rPr lang="en-US" sz="2000" dirty="0">
                <a:solidFill>
                  <a:schemeClr val="bg1"/>
                </a:solidFill>
              </a:rPr>
              <a:t>https://exoplanetarchive.ipac.caltech.edu/cgi-bin/TblView/nph-tblView?app=ExoTbls&amp;config=koi</a:t>
            </a:r>
          </a:p>
          <a:p>
            <a:endParaRPr lang="en-US" sz="1400" dirty="0">
              <a:solidFill>
                <a:schemeClr val="bg1"/>
              </a:solidFill>
            </a:endParaRPr>
          </a:p>
          <a:p>
            <a:endParaRPr lang="en-US" sz="1400" dirty="0">
              <a:solidFill>
                <a:schemeClr val="bg1"/>
              </a:solidFill>
            </a:endParaRPr>
          </a:p>
          <a:p>
            <a:r>
              <a:rPr lang="en-US" sz="2400" b="1" u="sng" dirty="0" err="1">
                <a:solidFill>
                  <a:schemeClr val="bg1"/>
                </a:solidFill>
              </a:rPr>
              <a:t>LightKurve</a:t>
            </a:r>
            <a:r>
              <a:rPr lang="en-US" sz="2400" b="1" u="sng" dirty="0">
                <a:solidFill>
                  <a:schemeClr val="bg1"/>
                </a:solidFill>
              </a:rPr>
              <a:t> Docs</a:t>
            </a:r>
          </a:p>
          <a:p>
            <a:r>
              <a:rPr lang="en-US" sz="2000" dirty="0">
                <a:solidFill>
                  <a:schemeClr val="bg1"/>
                </a:solidFill>
              </a:rPr>
              <a:t>http://</a:t>
            </a:r>
            <a:r>
              <a:rPr lang="en-US" sz="2000" dirty="0" err="1">
                <a:solidFill>
                  <a:schemeClr val="bg1"/>
                </a:solidFill>
              </a:rPr>
              <a:t>lightkurve.keplerscience.org</a:t>
            </a:r>
            <a:r>
              <a:rPr lang="en-US" sz="2000" dirty="0">
                <a:solidFill>
                  <a:schemeClr val="bg1"/>
                </a:solidFill>
              </a:rPr>
              <a:t>/tutorials/</a:t>
            </a:r>
            <a:r>
              <a:rPr lang="en-US" sz="2000" dirty="0" err="1">
                <a:solidFill>
                  <a:schemeClr val="bg1"/>
                </a:solidFill>
              </a:rPr>
              <a:t>quickstart.html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4B7C8E0-D8CA-B143-8119-3234C9E1AE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069305" cy="1325563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+mn-lt"/>
              </a:rPr>
              <a:t>Sources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42CE70C-4B0B-6241-832C-8DAA17456C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3619" y="5105864"/>
            <a:ext cx="1449339" cy="1836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551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655716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0F8FED32-F2E0-5F42-A126-5C72D043D59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 b="13793"/>
          <a:stretch/>
        </p:blipFill>
        <p:spPr>
          <a:xfrm>
            <a:off x="1947063" y="922732"/>
            <a:ext cx="8820849" cy="4961735"/>
          </a:xfrm>
          <a:prstGeom prst="rect">
            <a:avLst/>
          </a:prstGeom>
          <a:ln>
            <a:noFill/>
          </a:ln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821D8D15-B8EA-7441-BC72-8CCD57EBF167}"/>
              </a:ext>
            </a:extLst>
          </p:cNvPr>
          <p:cNvSpPr/>
          <p:nvPr/>
        </p:nvSpPr>
        <p:spPr>
          <a:xfrm>
            <a:off x="6159500" y="1447800"/>
            <a:ext cx="3505200" cy="876300"/>
          </a:xfrm>
          <a:prstGeom prst="round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6FB3DFB-B010-4142-8189-1347854F0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3277" y="1701800"/>
            <a:ext cx="6868423" cy="3181348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>
              <a:lnSpc>
                <a:spcPts val="7520"/>
              </a:lnSpc>
            </a:pPr>
            <a:r>
              <a:rPr lang="en-US" sz="6200" b="1" kern="1200" dirty="0">
                <a:solidFill>
                  <a:srgbClr val="FFFFFF"/>
                </a:solidFill>
                <a:latin typeface="Candara" panose="020E0502030303020204" pitchFamily="34" charset="0"/>
                <a:ea typeface="Yuanti TC" panose="02010600040101010101" pitchFamily="2" charset="-120"/>
              </a:rPr>
              <a:t>Detecting Exoplanets using Raw Data from NASA’s Kepler Spacecraft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2A8182B4-DA1D-7E46-A4E9-8CE38F1807BA}"/>
              </a:ext>
            </a:extLst>
          </p:cNvPr>
          <p:cNvSpPr/>
          <p:nvPr/>
        </p:nvSpPr>
        <p:spPr>
          <a:xfrm>
            <a:off x="4902200" y="2425700"/>
            <a:ext cx="3048000" cy="876300"/>
          </a:xfrm>
          <a:prstGeom prst="round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728BFABB-AED4-8949-A0BD-8EF778E2A775}"/>
              </a:ext>
            </a:extLst>
          </p:cNvPr>
          <p:cNvSpPr/>
          <p:nvPr/>
        </p:nvSpPr>
        <p:spPr>
          <a:xfrm>
            <a:off x="4060462" y="3403600"/>
            <a:ext cx="4613638" cy="1835148"/>
          </a:xfrm>
          <a:prstGeom prst="round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3060C94-7102-2148-B0C2-3C85C7CD4640}"/>
              </a:ext>
            </a:extLst>
          </p:cNvPr>
          <p:cNvSpPr txBox="1"/>
          <p:nvPr/>
        </p:nvSpPr>
        <p:spPr>
          <a:xfrm>
            <a:off x="9929123" y="339804"/>
            <a:ext cx="1844848" cy="1107996"/>
          </a:xfrm>
          <a:prstGeom prst="rect">
            <a:avLst/>
          </a:prstGeom>
          <a:noFill/>
          <a:ln w="25400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Segoe Print" panose="02000800000000000000" pitchFamily="2" charset="0"/>
              </a:rPr>
              <a:t>Planets that exist outside our </a:t>
            </a:r>
          </a:p>
          <a:p>
            <a:pPr algn="ctr"/>
            <a:r>
              <a:rPr lang="en-US" sz="1600" dirty="0">
                <a:solidFill>
                  <a:schemeClr val="bg1"/>
                </a:solidFill>
                <a:latin typeface="Segoe Print" panose="02000800000000000000" pitchFamily="2" charset="0"/>
              </a:rPr>
              <a:t>Solar System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DD57561-689C-9B46-96E6-D83BE3BB9F23}"/>
              </a:ext>
            </a:extLst>
          </p:cNvPr>
          <p:cNvCxnSpPr>
            <a:cxnSpLocks/>
          </p:cNvCxnSpPr>
          <p:nvPr/>
        </p:nvCxnSpPr>
        <p:spPr>
          <a:xfrm flipV="1">
            <a:off x="9042400" y="787749"/>
            <a:ext cx="886723" cy="662284"/>
          </a:xfrm>
          <a:prstGeom prst="line">
            <a:avLst/>
          </a:prstGeom>
          <a:ln w="25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4076021-0F87-F941-A157-FF21D515A960}"/>
              </a:ext>
            </a:extLst>
          </p:cNvPr>
          <p:cNvSpPr txBox="1"/>
          <p:nvPr/>
        </p:nvSpPr>
        <p:spPr>
          <a:xfrm>
            <a:off x="615722" y="2281276"/>
            <a:ext cx="1844848" cy="1323439"/>
          </a:xfrm>
          <a:prstGeom prst="rect">
            <a:avLst/>
          </a:prstGeom>
          <a:noFill/>
          <a:ln w="25400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Segoe Print" panose="02000800000000000000" pitchFamily="2" charset="0"/>
              </a:rPr>
              <a:t>Light Curves from the stars that have planets orbiting them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DE3F88E-A846-3A4C-9CAF-2C1013A4EC18}"/>
              </a:ext>
            </a:extLst>
          </p:cNvPr>
          <p:cNvSpPr txBox="1"/>
          <p:nvPr/>
        </p:nvSpPr>
        <p:spPr>
          <a:xfrm>
            <a:off x="2007333" y="5345858"/>
            <a:ext cx="1844848" cy="1077218"/>
          </a:xfrm>
          <a:prstGeom prst="rect">
            <a:avLst/>
          </a:prstGeom>
          <a:noFill/>
          <a:ln w="25400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Segoe Print" panose="02000800000000000000" pitchFamily="2" charset="0"/>
              </a:rPr>
              <a:t>NASA’s primary exoplanet detection spacecraft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F1430BE-615C-3E41-BB33-F2479FE624B3}"/>
              </a:ext>
            </a:extLst>
          </p:cNvPr>
          <p:cNvCxnSpPr>
            <a:cxnSpLocks/>
          </p:cNvCxnSpPr>
          <p:nvPr/>
        </p:nvCxnSpPr>
        <p:spPr>
          <a:xfrm>
            <a:off x="2479914" y="2539779"/>
            <a:ext cx="2422286" cy="0"/>
          </a:xfrm>
          <a:prstGeom prst="line">
            <a:avLst/>
          </a:prstGeom>
          <a:ln w="25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96E1B5A-A168-514A-93ED-9B9B806E3B04}"/>
              </a:ext>
            </a:extLst>
          </p:cNvPr>
          <p:cNvCxnSpPr>
            <a:cxnSpLocks/>
          </p:cNvCxnSpPr>
          <p:nvPr/>
        </p:nvCxnSpPr>
        <p:spPr>
          <a:xfrm flipV="1">
            <a:off x="3852181" y="5233238"/>
            <a:ext cx="886723" cy="662284"/>
          </a:xfrm>
          <a:prstGeom prst="line">
            <a:avLst/>
          </a:prstGeom>
          <a:ln w="25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62014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54BB0D9-9802-0044-94BC-6075CBDD74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4705" y="791384"/>
            <a:ext cx="7631601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2374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5EB7E-8BD5-814F-B2A3-EA3723BA9D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+mn-lt"/>
              </a:rPr>
              <a:t>False Positives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66A173-E324-1F42-A6BC-B2E15DD927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Eclipsing binary stars</a:t>
            </a:r>
          </a:p>
          <a:p>
            <a:r>
              <a:rPr lang="en-US" dirty="0">
                <a:solidFill>
                  <a:schemeClr val="bg1"/>
                </a:solidFill>
              </a:rPr>
              <a:t>Interstellar debris</a:t>
            </a:r>
          </a:p>
          <a:p>
            <a:r>
              <a:rPr lang="en-US" dirty="0">
                <a:solidFill>
                  <a:schemeClr val="bg1"/>
                </a:solidFill>
              </a:rPr>
              <a:t>Comets</a:t>
            </a:r>
          </a:p>
          <a:p>
            <a:r>
              <a:rPr lang="en-US" dirty="0">
                <a:solidFill>
                  <a:schemeClr val="bg1"/>
                </a:solidFill>
              </a:rPr>
              <a:t>Asteroids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37A79AA-1056-8445-808E-7B71D655F3CF}"/>
              </a:ext>
            </a:extLst>
          </p:cNvPr>
          <p:cNvSpPr/>
          <p:nvPr/>
        </p:nvSpPr>
        <p:spPr>
          <a:xfrm>
            <a:off x="7049175" y="1003300"/>
            <a:ext cx="1993900" cy="19812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EAC717D-C612-4F44-85E3-E6EBD34B7CAB}"/>
              </a:ext>
            </a:extLst>
          </p:cNvPr>
          <p:cNvSpPr/>
          <p:nvPr/>
        </p:nvSpPr>
        <p:spPr>
          <a:xfrm>
            <a:off x="7049175" y="2984500"/>
            <a:ext cx="1993900" cy="19812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26D399B-6D15-DB41-8EAD-85D62D0DF792}"/>
              </a:ext>
            </a:extLst>
          </p:cNvPr>
          <p:cNvSpPr/>
          <p:nvPr/>
        </p:nvSpPr>
        <p:spPr>
          <a:xfrm>
            <a:off x="9043075" y="1003300"/>
            <a:ext cx="1993900" cy="19812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A510859-442E-134F-B63A-5A3FE2965118}"/>
              </a:ext>
            </a:extLst>
          </p:cNvPr>
          <p:cNvSpPr/>
          <p:nvPr/>
        </p:nvSpPr>
        <p:spPr>
          <a:xfrm>
            <a:off x="9043075" y="2984500"/>
            <a:ext cx="1993900" cy="19812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732E6F-6883-394C-A0AF-9CC247018B3F}"/>
              </a:ext>
            </a:extLst>
          </p:cNvPr>
          <p:cNvSpPr txBox="1"/>
          <p:nvPr/>
        </p:nvSpPr>
        <p:spPr>
          <a:xfrm>
            <a:off x="7468071" y="6035109"/>
            <a:ext cx="28197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My model predicts…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8CDF1D-C387-D84C-9983-7A566D24FDFA}"/>
              </a:ext>
            </a:extLst>
          </p:cNvPr>
          <p:cNvSpPr txBox="1"/>
          <p:nvPr/>
        </p:nvSpPr>
        <p:spPr>
          <a:xfrm rot="16200000">
            <a:off x="4855428" y="2810814"/>
            <a:ext cx="19319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It is actually…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3AE2DA0-434C-7E42-9811-DB266DE8FB70}"/>
              </a:ext>
            </a:extLst>
          </p:cNvPr>
          <p:cNvSpPr txBox="1"/>
          <p:nvPr/>
        </p:nvSpPr>
        <p:spPr>
          <a:xfrm rot="18968476">
            <a:off x="6078699" y="3860800"/>
            <a:ext cx="1110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Exoplanet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DD36E99-52F5-F549-9AD3-2B7C62DF4C36}"/>
              </a:ext>
            </a:extLst>
          </p:cNvPr>
          <p:cNvSpPr txBox="1"/>
          <p:nvPr/>
        </p:nvSpPr>
        <p:spPr>
          <a:xfrm rot="18968476">
            <a:off x="9415087" y="5219184"/>
            <a:ext cx="1110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Exoplanet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F0737D-9B48-DA4B-8E78-25E2820B2BA1}"/>
              </a:ext>
            </a:extLst>
          </p:cNvPr>
          <p:cNvSpPr txBox="1"/>
          <p:nvPr/>
        </p:nvSpPr>
        <p:spPr>
          <a:xfrm rot="18968476">
            <a:off x="5977100" y="1740142"/>
            <a:ext cx="11101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Not an</a:t>
            </a:r>
          </a:p>
          <a:p>
            <a:pPr algn="r"/>
            <a:r>
              <a:rPr lang="en-US" dirty="0">
                <a:solidFill>
                  <a:schemeClr val="bg1"/>
                </a:solidFill>
              </a:rPr>
              <a:t>Exoplanet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63ED6D2-8AB5-7F4D-AEAD-BDE113B40374}"/>
              </a:ext>
            </a:extLst>
          </p:cNvPr>
          <p:cNvSpPr txBox="1"/>
          <p:nvPr/>
        </p:nvSpPr>
        <p:spPr>
          <a:xfrm rot="18968476">
            <a:off x="7134661" y="5215270"/>
            <a:ext cx="11101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Not an</a:t>
            </a:r>
          </a:p>
          <a:p>
            <a:pPr algn="r"/>
            <a:r>
              <a:rPr lang="en-US" dirty="0">
                <a:solidFill>
                  <a:schemeClr val="bg1"/>
                </a:solidFill>
              </a:rPr>
              <a:t>Exoplanet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E80E5C2-4A5C-3C45-9EA1-6408DA72DE97}"/>
              </a:ext>
            </a:extLst>
          </p:cNvPr>
          <p:cNvSpPr txBox="1"/>
          <p:nvPr/>
        </p:nvSpPr>
        <p:spPr>
          <a:xfrm>
            <a:off x="9457569" y="1607234"/>
            <a:ext cx="10252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False </a:t>
            </a:r>
          </a:p>
          <a:p>
            <a:pPr algn="ctr"/>
            <a:r>
              <a:rPr lang="en-US" b="1" dirty="0">
                <a:solidFill>
                  <a:srgbClr val="FF0000"/>
                </a:solidFill>
              </a:rPr>
              <a:t>Positives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952C00D-DEA1-304E-B242-42F080D61B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1279" y="3474167"/>
            <a:ext cx="3022607" cy="3022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7766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9910BA-816B-BC4D-9F10-7FE1F2CB5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Kepler Spacecraft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0951B1-E585-FE42-B415-6A29742B92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33950" cy="4351338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Launched in: 2009</a:t>
            </a:r>
          </a:p>
          <a:p>
            <a:r>
              <a:rPr lang="en-US" dirty="0">
                <a:solidFill>
                  <a:schemeClr val="bg1"/>
                </a:solidFill>
              </a:rPr>
              <a:t>Mission objectives: discover exoplanets via transit technique</a:t>
            </a:r>
          </a:p>
          <a:p>
            <a:r>
              <a:rPr lang="en-US" dirty="0">
                <a:solidFill>
                  <a:schemeClr val="bg1"/>
                </a:solidFill>
              </a:rPr>
              <a:t>Discoveries to date: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3EE034-4A35-6940-A85F-4206B218DB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1000" y="457200"/>
            <a:ext cx="6248400" cy="46863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AFFC16E-8BE6-4E4D-BBAB-46CBD5734ACC}"/>
              </a:ext>
            </a:extLst>
          </p:cNvPr>
          <p:cNvSpPr/>
          <p:nvPr/>
        </p:nvSpPr>
        <p:spPr>
          <a:xfrm>
            <a:off x="9715500" y="4693335"/>
            <a:ext cx="6096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https://</a:t>
            </a:r>
            <a:r>
              <a:rPr lang="en-US" sz="1100" dirty="0" err="1">
                <a:solidFill>
                  <a:schemeClr val="bg1"/>
                </a:solidFill>
              </a:rPr>
              <a:t>astronomynow.com</a:t>
            </a:r>
            <a:r>
              <a:rPr lang="en-US" sz="1100" dirty="0">
                <a:solidFill>
                  <a:schemeClr val="bg1"/>
                </a:solidFill>
              </a:rPr>
              <a:t>/2016</a:t>
            </a:r>
          </a:p>
        </p:txBody>
      </p:sp>
    </p:spTree>
    <p:extLst>
      <p:ext uri="{BB962C8B-B14F-4D97-AF65-F5344CB8AC3E}">
        <p14:creationId xmlns:p14="http://schemas.microsoft.com/office/powerpoint/2010/main" val="10795226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DC060D-24F7-4442-995F-F829E0E54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+mn-lt"/>
              </a:rPr>
              <a:t>Model Comparisons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4085B5A-26DA-CC4D-B4A3-0E55B2AF04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5044248"/>
              </p:ext>
            </p:extLst>
          </p:nvPr>
        </p:nvGraphicFramePr>
        <p:xfrm>
          <a:off x="447909" y="1708693"/>
          <a:ext cx="9391184" cy="4246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58689">
                  <a:extLst>
                    <a:ext uri="{9D8B030D-6E8A-4147-A177-3AD203B41FA5}">
                      <a16:colId xmlns:a16="http://schemas.microsoft.com/office/drawing/2014/main" val="1429053869"/>
                    </a:ext>
                  </a:extLst>
                </a:gridCol>
                <a:gridCol w="1384887">
                  <a:extLst>
                    <a:ext uri="{9D8B030D-6E8A-4147-A177-3AD203B41FA5}">
                      <a16:colId xmlns:a16="http://schemas.microsoft.com/office/drawing/2014/main" val="479875773"/>
                    </a:ext>
                  </a:extLst>
                </a:gridCol>
                <a:gridCol w="1525927">
                  <a:extLst>
                    <a:ext uri="{9D8B030D-6E8A-4147-A177-3AD203B41FA5}">
                      <a16:colId xmlns:a16="http://schemas.microsoft.com/office/drawing/2014/main" val="3211127281"/>
                    </a:ext>
                  </a:extLst>
                </a:gridCol>
                <a:gridCol w="1492267">
                  <a:extLst>
                    <a:ext uri="{9D8B030D-6E8A-4147-A177-3AD203B41FA5}">
                      <a16:colId xmlns:a16="http://schemas.microsoft.com/office/drawing/2014/main" val="2314009953"/>
                    </a:ext>
                  </a:extLst>
                </a:gridCol>
                <a:gridCol w="1514707">
                  <a:extLst>
                    <a:ext uri="{9D8B030D-6E8A-4147-A177-3AD203B41FA5}">
                      <a16:colId xmlns:a16="http://schemas.microsoft.com/office/drawing/2014/main" val="341802253"/>
                    </a:ext>
                  </a:extLst>
                </a:gridCol>
                <a:gridCol w="1514707">
                  <a:extLst>
                    <a:ext uri="{9D8B030D-6E8A-4147-A177-3AD203B41FA5}">
                      <a16:colId xmlns:a16="http://schemas.microsoft.com/office/drawing/2014/main" val="21827665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Overall Test 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“True” </a:t>
                      </a:r>
                    </a:p>
                    <a:p>
                      <a:r>
                        <a:rPr lang="en-US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“True” </a:t>
                      </a:r>
                    </a:p>
                    <a:p>
                      <a:r>
                        <a:rPr lang="en-US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Overall</a:t>
                      </a:r>
                    </a:p>
                    <a:p>
                      <a:r>
                        <a:rPr lang="en-US" dirty="0"/>
                        <a:t>F1 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AUC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959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Random Forest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66.0%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84750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Logistic Regression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50.8%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87953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Decision Tree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60.85%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0.627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33628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Keras</a:t>
                      </a:r>
                      <a:r>
                        <a:rPr lang="en-US" dirty="0"/>
                        <a:t> Model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25.3%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90073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Keras</a:t>
                      </a:r>
                      <a:r>
                        <a:rPr lang="en-US" dirty="0"/>
                        <a:t> Feature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50.81%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02748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RF + RF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58.90%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76793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RF + DT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52.74%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08391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LR + LR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54.41%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4955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80911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393038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B62B2-BDFE-1241-AAEC-685E187AD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+mn-lt"/>
              </a:rPr>
              <a:t>Building a Neural Network </a:t>
            </a:r>
            <a:br>
              <a:rPr lang="en-US" b="1" dirty="0">
                <a:solidFill>
                  <a:schemeClr val="bg1"/>
                </a:solidFill>
                <a:latin typeface="+mn-lt"/>
              </a:rPr>
            </a:br>
            <a:r>
              <a:rPr lang="en-US" b="1" dirty="0">
                <a:solidFill>
                  <a:schemeClr val="bg1"/>
                </a:solidFill>
                <a:latin typeface="+mn-lt"/>
              </a:rPr>
              <a:t>for Detecting Planets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B44478-147A-2E41-9683-82CA36F07D21}"/>
              </a:ext>
            </a:extLst>
          </p:cNvPr>
          <p:cNvSpPr txBox="1"/>
          <p:nvPr/>
        </p:nvSpPr>
        <p:spPr>
          <a:xfrm>
            <a:off x="1397000" y="2870199"/>
            <a:ext cx="27305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>
                <a:solidFill>
                  <a:schemeClr val="bg1"/>
                </a:solidFill>
              </a:rPr>
              <a:t>Input</a:t>
            </a:r>
          </a:p>
          <a:p>
            <a:endParaRPr lang="en-US" sz="2800" dirty="0">
              <a:solidFill>
                <a:schemeClr val="bg1"/>
              </a:solidFill>
            </a:endParaRPr>
          </a:p>
          <a:p>
            <a:r>
              <a:rPr lang="en-US" sz="2800" dirty="0">
                <a:solidFill>
                  <a:schemeClr val="bg1"/>
                </a:solidFill>
              </a:rPr>
              <a:t>(1, 1626) vector of fluxes for the star in question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E0637E-32A4-1C41-86D7-EF90BBB72C2A}"/>
              </a:ext>
            </a:extLst>
          </p:cNvPr>
          <p:cNvSpPr txBox="1"/>
          <p:nvPr/>
        </p:nvSpPr>
        <p:spPr>
          <a:xfrm>
            <a:off x="7569200" y="2870199"/>
            <a:ext cx="33147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>
                <a:solidFill>
                  <a:schemeClr val="bg1"/>
                </a:solidFill>
              </a:rPr>
              <a:t>Output</a:t>
            </a:r>
          </a:p>
          <a:p>
            <a:endParaRPr lang="en-US" sz="2800" dirty="0">
              <a:solidFill>
                <a:schemeClr val="bg1"/>
              </a:solidFill>
            </a:endParaRPr>
          </a:p>
          <a:p>
            <a:r>
              <a:rPr lang="en-US" sz="2800" dirty="0">
                <a:solidFill>
                  <a:schemeClr val="bg1"/>
                </a:solidFill>
              </a:rPr>
              <a:t>Classification</a:t>
            </a:r>
          </a:p>
          <a:p>
            <a:r>
              <a:rPr lang="en-US" sz="2800" dirty="0">
                <a:solidFill>
                  <a:schemeClr val="bg1"/>
                </a:solidFill>
              </a:rPr>
              <a:t>     - Yes exoplanet</a:t>
            </a:r>
          </a:p>
          <a:p>
            <a:r>
              <a:rPr lang="en-US" sz="2800" dirty="0">
                <a:solidFill>
                  <a:schemeClr val="bg1"/>
                </a:solidFill>
              </a:rPr>
              <a:t>     - Not an exoplanet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AF80FA5-429A-8D45-B4AA-8E099BB59205}"/>
              </a:ext>
            </a:extLst>
          </p:cNvPr>
          <p:cNvSpPr/>
          <p:nvPr/>
        </p:nvSpPr>
        <p:spPr>
          <a:xfrm>
            <a:off x="1143000" y="2616200"/>
            <a:ext cx="3213100" cy="2806700"/>
          </a:xfrm>
          <a:prstGeom prst="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B78A236-A52A-E644-A986-EC6562D00ECC}"/>
              </a:ext>
            </a:extLst>
          </p:cNvPr>
          <p:cNvSpPr/>
          <p:nvPr/>
        </p:nvSpPr>
        <p:spPr>
          <a:xfrm>
            <a:off x="7340600" y="2616200"/>
            <a:ext cx="3898900" cy="2806700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3554BEFB-B4F9-A841-BC08-18E13384983C}"/>
              </a:ext>
            </a:extLst>
          </p:cNvPr>
          <p:cNvSpPr/>
          <p:nvPr/>
        </p:nvSpPr>
        <p:spPr>
          <a:xfrm>
            <a:off x="4495800" y="3492500"/>
            <a:ext cx="2743200" cy="444500"/>
          </a:xfrm>
          <a:prstGeom prst="rightArrow">
            <a:avLst/>
          </a:prstGeom>
          <a:solidFill>
            <a:schemeClr val="bg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4B68E29-A5C8-AE41-9A4C-EAE1A487A6C6}"/>
              </a:ext>
            </a:extLst>
          </p:cNvPr>
          <p:cNvSpPr txBox="1"/>
          <p:nvPr/>
        </p:nvSpPr>
        <p:spPr>
          <a:xfrm>
            <a:off x="4381500" y="4037905"/>
            <a:ext cx="27305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>
                <a:solidFill>
                  <a:schemeClr val="bg1"/>
                </a:solidFill>
              </a:rPr>
              <a:t>Artificial</a:t>
            </a:r>
          </a:p>
          <a:p>
            <a:pPr algn="ctr"/>
            <a:r>
              <a:rPr lang="en-US" sz="2800" i="1" dirty="0">
                <a:solidFill>
                  <a:schemeClr val="bg1"/>
                </a:solidFill>
              </a:rPr>
              <a:t>Neural </a:t>
            </a:r>
          </a:p>
          <a:p>
            <a:pPr algn="ctr"/>
            <a:r>
              <a:rPr lang="en-US" sz="2800" i="1" dirty="0">
                <a:solidFill>
                  <a:schemeClr val="bg1"/>
                </a:solidFill>
              </a:rPr>
              <a:t>Network</a:t>
            </a:r>
          </a:p>
        </p:txBody>
      </p:sp>
    </p:spTree>
    <p:extLst>
      <p:ext uri="{BB962C8B-B14F-4D97-AF65-F5344CB8AC3E}">
        <p14:creationId xmlns:p14="http://schemas.microsoft.com/office/powerpoint/2010/main" val="23312375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E37D2A-E4EA-3C4B-9B1D-AD8C941F63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35179" y="2923426"/>
            <a:ext cx="5333999" cy="3289115"/>
          </a:xfrm>
        </p:spPr>
        <p:txBody>
          <a:bodyPr numCol="1"/>
          <a:lstStyle/>
          <a:p>
            <a:r>
              <a:rPr lang="en-US" dirty="0">
                <a:solidFill>
                  <a:schemeClr val="bg1"/>
                </a:solidFill>
              </a:rPr>
              <a:t>Models built with </a:t>
            </a:r>
            <a:r>
              <a:rPr lang="en-US" dirty="0" err="1">
                <a:solidFill>
                  <a:schemeClr val="bg1"/>
                </a:solidFill>
              </a:rPr>
              <a:t>Keras</a:t>
            </a:r>
            <a:r>
              <a:rPr lang="en-US" dirty="0">
                <a:solidFill>
                  <a:schemeClr val="bg1"/>
                </a:solidFill>
              </a:rPr>
              <a:t>/</a:t>
            </a:r>
            <a:r>
              <a:rPr lang="en-US" dirty="0" err="1">
                <a:solidFill>
                  <a:schemeClr val="bg1"/>
                </a:solidFill>
              </a:rPr>
              <a:t>Tensorflow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Implemented decaying learning rate</a:t>
            </a:r>
          </a:p>
          <a:p>
            <a:r>
              <a:rPr lang="en-US" dirty="0">
                <a:solidFill>
                  <a:schemeClr val="bg1"/>
                </a:solidFill>
              </a:rPr>
              <a:t>Forced 0.25 node dropout</a:t>
            </a:r>
          </a:p>
          <a:p>
            <a:r>
              <a:rPr lang="en-US" dirty="0">
                <a:solidFill>
                  <a:schemeClr val="bg1"/>
                </a:solidFill>
              </a:rPr>
              <a:t>Optimized based on loss validation and accuracy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75E0E82-E5ED-CB49-B2F0-2D4DC384AF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534400" cy="2101101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+mn-lt"/>
              </a:rPr>
              <a:t>Trial 1: Building a Neural Network to Detect Planets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FA711D-7D37-F54B-9E80-AFDBE35A555A}"/>
              </a:ext>
            </a:extLst>
          </p:cNvPr>
          <p:cNvSpPr txBox="1"/>
          <p:nvPr/>
        </p:nvSpPr>
        <p:spPr>
          <a:xfrm>
            <a:off x="201705" y="1943006"/>
            <a:ext cx="77432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Artificial Neural Network: Built From Scratch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8BB619C-5C38-F44A-BB0B-1259053B97C2}"/>
              </a:ext>
            </a:extLst>
          </p:cNvPr>
          <p:cNvSpPr/>
          <p:nvPr/>
        </p:nvSpPr>
        <p:spPr>
          <a:xfrm rot="5400000">
            <a:off x="11467179" y="412111"/>
            <a:ext cx="198243" cy="240497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8578EA6-DBA0-C240-BAF5-96665C1CCFF1}"/>
              </a:ext>
            </a:extLst>
          </p:cNvPr>
          <p:cNvSpPr/>
          <p:nvPr/>
        </p:nvSpPr>
        <p:spPr>
          <a:xfrm rot="5400000">
            <a:off x="11111244" y="404181"/>
            <a:ext cx="198243" cy="240497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459C1D1-3047-0D43-99E8-D8007459C2D3}"/>
              </a:ext>
            </a:extLst>
          </p:cNvPr>
          <p:cNvSpPr/>
          <p:nvPr/>
        </p:nvSpPr>
        <p:spPr>
          <a:xfrm rot="5400000">
            <a:off x="10755309" y="404181"/>
            <a:ext cx="198243" cy="240497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ADB4D9C-9693-9849-BC9E-2C503C267AEA}"/>
              </a:ext>
            </a:extLst>
          </p:cNvPr>
          <p:cNvSpPr/>
          <p:nvPr/>
        </p:nvSpPr>
        <p:spPr>
          <a:xfrm rot="5400000">
            <a:off x="10399374" y="404181"/>
            <a:ext cx="198243" cy="240497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BCCE549-B877-6D42-8C2A-A5C4745B1654}"/>
              </a:ext>
            </a:extLst>
          </p:cNvPr>
          <p:cNvSpPr/>
          <p:nvPr/>
        </p:nvSpPr>
        <p:spPr>
          <a:xfrm rot="5400000">
            <a:off x="10043439" y="404181"/>
            <a:ext cx="198243" cy="240497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9F2151A-5108-D34C-9E9B-F39926D13867}"/>
              </a:ext>
            </a:extLst>
          </p:cNvPr>
          <p:cNvSpPr/>
          <p:nvPr/>
        </p:nvSpPr>
        <p:spPr>
          <a:xfrm rot="5400000">
            <a:off x="9687504" y="404181"/>
            <a:ext cx="198243" cy="240497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E0B82A9-9A3B-A043-9EDB-1600223CF146}"/>
              </a:ext>
            </a:extLst>
          </p:cNvPr>
          <p:cNvSpPr/>
          <p:nvPr/>
        </p:nvSpPr>
        <p:spPr>
          <a:xfrm rot="5400000">
            <a:off x="9331569" y="404181"/>
            <a:ext cx="198243" cy="240497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3D25EF0-73AE-7C41-8DFC-4BACB33472F4}"/>
              </a:ext>
            </a:extLst>
          </p:cNvPr>
          <p:cNvSpPr/>
          <p:nvPr/>
        </p:nvSpPr>
        <p:spPr>
          <a:xfrm rot="5400000">
            <a:off x="9543206" y="2057528"/>
            <a:ext cx="198243" cy="240497"/>
          </a:xfrm>
          <a:prstGeom prst="ellipse">
            <a:avLst/>
          </a:prstGeom>
          <a:solidFill>
            <a:srgbClr val="CF1EB4"/>
          </a:solidFill>
          <a:ln>
            <a:solidFill>
              <a:srgbClr val="CF1E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47CAA41-B3A4-3A45-BA64-8D90F38F5263}"/>
              </a:ext>
            </a:extLst>
          </p:cNvPr>
          <p:cNvSpPr/>
          <p:nvPr/>
        </p:nvSpPr>
        <p:spPr>
          <a:xfrm rot="5400000">
            <a:off x="9894331" y="2057528"/>
            <a:ext cx="198243" cy="240497"/>
          </a:xfrm>
          <a:prstGeom prst="ellipse">
            <a:avLst/>
          </a:prstGeom>
          <a:solidFill>
            <a:srgbClr val="CF1EB4"/>
          </a:solidFill>
          <a:ln>
            <a:solidFill>
              <a:srgbClr val="CF1E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F1A63B7-BC28-0648-AF95-CC61253E7F75}"/>
              </a:ext>
            </a:extLst>
          </p:cNvPr>
          <p:cNvSpPr/>
          <p:nvPr/>
        </p:nvSpPr>
        <p:spPr>
          <a:xfrm rot="5400000">
            <a:off x="10245456" y="2057528"/>
            <a:ext cx="198243" cy="240497"/>
          </a:xfrm>
          <a:prstGeom prst="ellipse">
            <a:avLst/>
          </a:prstGeom>
          <a:solidFill>
            <a:srgbClr val="CF1EB4"/>
          </a:solidFill>
          <a:ln>
            <a:solidFill>
              <a:srgbClr val="CF1E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5E7EC1E-0A51-484E-B19D-3BC727BA816D}"/>
              </a:ext>
            </a:extLst>
          </p:cNvPr>
          <p:cNvSpPr/>
          <p:nvPr/>
        </p:nvSpPr>
        <p:spPr>
          <a:xfrm rot="5400000">
            <a:off x="10596581" y="2057528"/>
            <a:ext cx="198243" cy="240497"/>
          </a:xfrm>
          <a:prstGeom prst="ellipse">
            <a:avLst/>
          </a:prstGeom>
          <a:solidFill>
            <a:srgbClr val="CF1EB4"/>
          </a:solidFill>
          <a:ln>
            <a:solidFill>
              <a:srgbClr val="CF1E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1A4D708-10FE-F94C-86DB-487E4DD5EF9C}"/>
              </a:ext>
            </a:extLst>
          </p:cNvPr>
          <p:cNvSpPr/>
          <p:nvPr/>
        </p:nvSpPr>
        <p:spPr>
          <a:xfrm rot="5400000">
            <a:off x="10933276" y="2057528"/>
            <a:ext cx="198243" cy="240497"/>
          </a:xfrm>
          <a:prstGeom prst="ellipse">
            <a:avLst/>
          </a:prstGeom>
          <a:solidFill>
            <a:srgbClr val="CF1EB4"/>
          </a:solidFill>
          <a:ln>
            <a:solidFill>
              <a:srgbClr val="CF1E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AC8ED31-798F-7C41-BE3A-011AD1DB5DE9}"/>
              </a:ext>
            </a:extLst>
          </p:cNvPr>
          <p:cNvSpPr/>
          <p:nvPr/>
        </p:nvSpPr>
        <p:spPr>
          <a:xfrm rot="5400000">
            <a:off x="11269971" y="2057528"/>
            <a:ext cx="198243" cy="240497"/>
          </a:xfrm>
          <a:prstGeom prst="ellipse">
            <a:avLst/>
          </a:prstGeom>
          <a:solidFill>
            <a:srgbClr val="CF1EB4"/>
          </a:solidFill>
          <a:ln>
            <a:solidFill>
              <a:srgbClr val="CF1E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ECBE4C0-F75E-D14F-8B19-EB7B894E4316}"/>
              </a:ext>
            </a:extLst>
          </p:cNvPr>
          <p:cNvSpPr/>
          <p:nvPr/>
        </p:nvSpPr>
        <p:spPr>
          <a:xfrm rot="5400000">
            <a:off x="9807752" y="3607789"/>
            <a:ext cx="198243" cy="240497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C1A7E295-A7A4-8848-A709-897831B4C2CD}"/>
              </a:ext>
            </a:extLst>
          </p:cNvPr>
          <p:cNvSpPr/>
          <p:nvPr/>
        </p:nvSpPr>
        <p:spPr>
          <a:xfrm rot="5400000">
            <a:off x="10163687" y="3607789"/>
            <a:ext cx="198243" cy="240497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637508B-78D2-6645-8AFA-5F98D5ADF276}"/>
              </a:ext>
            </a:extLst>
          </p:cNvPr>
          <p:cNvSpPr/>
          <p:nvPr/>
        </p:nvSpPr>
        <p:spPr>
          <a:xfrm rot="5400000">
            <a:off x="10519622" y="3607789"/>
            <a:ext cx="198243" cy="240497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6BCD612-76A0-354C-9696-2F522A9D0C03}"/>
              </a:ext>
            </a:extLst>
          </p:cNvPr>
          <p:cNvSpPr/>
          <p:nvPr/>
        </p:nvSpPr>
        <p:spPr>
          <a:xfrm rot="5400000">
            <a:off x="10875557" y="3603824"/>
            <a:ext cx="198243" cy="240497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5CB4DCCD-E3D1-C94E-9E90-B2B2AE19B31E}"/>
              </a:ext>
            </a:extLst>
          </p:cNvPr>
          <p:cNvSpPr/>
          <p:nvPr/>
        </p:nvSpPr>
        <p:spPr>
          <a:xfrm rot="5400000">
            <a:off x="11231492" y="3607789"/>
            <a:ext cx="198243" cy="240497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393C81B-049F-F24B-8708-ED460A687D9E}"/>
              </a:ext>
            </a:extLst>
          </p:cNvPr>
          <p:cNvSpPr/>
          <p:nvPr/>
        </p:nvSpPr>
        <p:spPr>
          <a:xfrm rot="5400000">
            <a:off x="9924794" y="4943947"/>
            <a:ext cx="198243" cy="240497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CEFBA902-12FA-E143-A4BB-E90EBE409F98}"/>
              </a:ext>
            </a:extLst>
          </p:cNvPr>
          <p:cNvSpPr/>
          <p:nvPr/>
        </p:nvSpPr>
        <p:spPr>
          <a:xfrm rot="5400000">
            <a:off x="10675143" y="4943947"/>
            <a:ext cx="198243" cy="240497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EFA03E96-1633-4F43-A684-7F1607F6DD06}"/>
              </a:ext>
            </a:extLst>
          </p:cNvPr>
          <p:cNvSpPr/>
          <p:nvPr/>
        </p:nvSpPr>
        <p:spPr>
          <a:xfrm rot="5400000">
            <a:off x="10299969" y="4939982"/>
            <a:ext cx="198243" cy="240497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B4174CB4-2B2D-6541-9D54-9C7CBF7DB1A5}"/>
              </a:ext>
            </a:extLst>
          </p:cNvPr>
          <p:cNvSpPr/>
          <p:nvPr/>
        </p:nvSpPr>
        <p:spPr>
          <a:xfrm rot="5400000">
            <a:off x="11050318" y="4939982"/>
            <a:ext cx="198243" cy="240497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FAF470C2-F95B-174F-AE34-30324413786D}"/>
              </a:ext>
            </a:extLst>
          </p:cNvPr>
          <p:cNvSpPr/>
          <p:nvPr/>
        </p:nvSpPr>
        <p:spPr>
          <a:xfrm rot="5400000">
            <a:off x="10206976" y="6113581"/>
            <a:ext cx="198243" cy="240497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0393039E-2E6A-5E43-8F88-C693D8B80AE5}"/>
              </a:ext>
            </a:extLst>
          </p:cNvPr>
          <p:cNvSpPr/>
          <p:nvPr/>
        </p:nvSpPr>
        <p:spPr>
          <a:xfrm rot="5400000">
            <a:off x="10764928" y="6113581"/>
            <a:ext cx="198243" cy="240497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8EC69EA-9F07-C441-A0F4-1C9EE677FB91}"/>
              </a:ext>
            </a:extLst>
          </p:cNvPr>
          <p:cNvCxnSpPr>
            <a:stCxn id="8" idx="6"/>
            <a:endCxn id="20" idx="2"/>
          </p:cNvCxnSpPr>
          <p:nvPr/>
        </p:nvCxnSpPr>
        <p:spPr>
          <a:xfrm rot="5400000">
            <a:off x="10744109" y="1256464"/>
            <a:ext cx="1447174" cy="1972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F2C7EEB-904B-6D4D-AA13-A69AFB6DD599}"/>
              </a:ext>
            </a:extLst>
          </p:cNvPr>
          <p:cNvCxnSpPr>
            <a:cxnSpLocks/>
            <a:stCxn id="8" idx="6"/>
            <a:endCxn id="19" idx="2"/>
          </p:cNvCxnSpPr>
          <p:nvPr/>
        </p:nvCxnSpPr>
        <p:spPr>
          <a:xfrm rot="5400000">
            <a:off x="10575762" y="1088116"/>
            <a:ext cx="1447174" cy="5339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57A0AF7-A203-8441-8290-C6D6D3590EE7}"/>
              </a:ext>
            </a:extLst>
          </p:cNvPr>
          <p:cNvCxnSpPr>
            <a:cxnSpLocks/>
            <a:endCxn id="18" idx="2"/>
          </p:cNvCxnSpPr>
          <p:nvPr/>
        </p:nvCxnSpPr>
        <p:spPr>
          <a:xfrm rot="5400000">
            <a:off x="10407950" y="931127"/>
            <a:ext cx="1435280" cy="8597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12055899-70DD-B548-9298-5D7AC9EA858B}"/>
              </a:ext>
            </a:extLst>
          </p:cNvPr>
          <p:cNvCxnSpPr>
            <a:cxnSpLocks/>
            <a:endCxn id="17" idx="2"/>
          </p:cNvCxnSpPr>
          <p:nvPr/>
        </p:nvCxnSpPr>
        <p:spPr>
          <a:xfrm rot="5400000">
            <a:off x="10239862" y="773862"/>
            <a:ext cx="1409508" cy="12000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36A0CAFF-1D66-0446-8D94-C71719E3112A}"/>
              </a:ext>
            </a:extLst>
          </p:cNvPr>
          <p:cNvCxnSpPr>
            <a:cxnSpLocks/>
            <a:stCxn id="8" idx="6"/>
            <a:endCxn id="16" idx="2"/>
          </p:cNvCxnSpPr>
          <p:nvPr/>
        </p:nvCxnSpPr>
        <p:spPr>
          <a:xfrm rot="5400000">
            <a:off x="10056289" y="568644"/>
            <a:ext cx="1447174" cy="15728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254268E8-E0CF-F34B-A499-28676EE0C24E}"/>
              </a:ext>
            </a:extLst>
          </p:cNvPr>
          <p:cNvCxnSpPr>
            <a:cxnSpLocks/>
            <a:stCxn id="8" idx="6"/>
            <a:endCxn id="15" idx="2"/>
          </p:cNvCxnSpPr>
          <p:nvPr/>
        </p:nvCxnSpPr>
        <p:spPr>
          <a:xfrm rot="5400000">
            <a:off x="9880726" y="393081"/>
            <a:ext cx="1447174" cy="1923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0A93DE14-A312-F741-A69E-19B3C1149C12}"/>
              </a:ext>
            </a:extLst>
          </p:cNvPr>
          <p:cNvCxnSpPr>
            <a:cxnSpLocks/>
            <a:stCxn id="9" idx="6"/>
          </p:cNvCxnSpPr>
          <p:nvPr/>
        </p:nvCxnSpPr>
        <p:spPr>
          <a:xfrm rot="5400000">
            <a:off x="10391067" y="1267287"/>
            <a:ext cx="1463034" cy="1755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B2A9D4E-81C7-DC49-99DE-2E0EB2380550}"/>
              </a:ext>
            </a:extLst>
          </p:cNvPr>
          <p:cNvCxnSpPr>
            <a:cxnSpLocks/>
            <a:stCxn id="9" idx="6"/>
            <a:endCxn id="18" idx="2"/>
          </p:cNvCxnSpPr>
          <p:nvPr/>
        </p:nvCxnSpPr>
        <p:spPr>
          <a:xfrm rot="5400000">
            <a:off x="10225482" y="1093771"/>
            <a:ext cx="1455104" cy="5146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3B5DFB1E-F461-A04E-89E9-53D7360E7BBD}"/>
              </a:ext>
            </a:extLst>
          </p:cNvPr>
          <p:cNvCxnSpPr>
            <a:cxnSpLocks/>
            <a:stCxn id="9" idx="6"/>
            <a:endCxn id="17" idx="2"/>
          </p:cNvCxnSpPr>
          <p:nvPr/>
        </p:nvCxnSpPr>
        <p:spPr>
          <a:xfrm rot="5400000">
            <a:off x="10049919" y="918209"/>
            <a:ext cx="1455104" cy="8657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256CB4E-AC68-D847-BFF3-519606138B00}"/>
              </a:ext>
            </a:extLst>
          </p:cNvPr>
          <p:cNvCxnSpPr>
            <a:cxnSpLocks/>
            <a:stCxn id="9" idx="6"/>
            <a:endCxn id="16" idx="2"/>
          </p:cNvCxnSpPr>
          <p:nvPr/>
        </p:nvCxnSpPr>
        <p:spPr>
          <a:xfrm rot="5400000">
            <a:off x="9874357" y="742646"/>
            <a:ext cx="1455104" cy="12169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9093B35A-4806-7947-9B33-0376F0D974B6}"/>
              </a:ext>
            </a:extLst>
          </p:cNvPr>
          <p:cNvCxnSpPr>
            <a:cxnSpLocks/>
            <a:stCxn id="9" idx="6"/>
            <a:endCxn id="15" idx="2"/>
          </p:cNvCxnSpPr>
          <p:nvPr/>
        </p:nvCxnSpPr>
        <p:spPr>
          <a:xfrm rot="5400000">
            <a:off x="9698794" y="567084"/>
            <a:ext cx="1455104" cy="15680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CF7905C3-280B-CF4C-871A-56294F5349AB}"/>
              </a:ext>
            </a:extLst>
          </p:cNvPr>
          <p:cNvCxnSpPr>
            <a:cxnSpLocks/>
            <a:stCxn id="9" idx="6"/>
            <a:endCxn id="20" idx="2"/>
          </p:cNvCxnSpPr>
          <p:nvPr/>
        </p:nvCxnSpPr>
        <p:spPr>
          <a:xfrm rot="5400000" flipV="1">
            <a:off x="10562177" y="1271739"/>
            <a:ext cx="1455104" cy="1587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811381AE-A914-A140-8DA7-07D0692B0519}"/>
              </a:ext>
            </a:extLst>
          </p:cNvPr>
          <p:cNvCxnSpPr>
            <a:cxnSpLocks/>
            <a:stCxn id="10" idx="6"/>
            <a:endCxn id="18" idx="2"/>
          </p:cNvCxnSpPr>
          <p:nvPr/>
        </p:nvCxnSpPr>
        <p:spPr>
          <a:xfrm rot="5400000">
            <a:off x="10047514" y="1271739"/>
            <a:ext cx="1455104" cy="1587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8656D39B-A264-6D48-BDB1-8D6C209B7547}"/>
              </a:ext>
            </a:extLst>
          </p:cNvPr>
          <p:cNvCxnSpPr>
            <a:cxnSpLocks/>
            <a:stCxn id="10" idx="6"/>
            <a:endCxn id="17" idx="2"/>
          </p:cNvCxnSpPr>
          <p:nvPr/>
        </p:nvCxnSpPr>
        <p:spPr>
          <a:xfrm rot="5400000">
            <a:off x="9871952" y="1096176"/>
            <a:ext cx="1455104" cy="5098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AE2ACE2-67A6-094D-B5B7-D627642761B5}"/>
              </a:ext>
            </a:extLst>
          </p:cNvPr>
          <p:cNvCxnSpPr>
            <a:cxnSpLocks/>
            <a:stCxn id="10" idx="6"/>
            <a:endCxn id="16" idx="2"/>
          </p:cNvCxnSpPr>
          <p:nvPr/>
        </p:nvCxnSpPr>
        <p:spPr>
          <a:xfrm rot="5400000">
            <a:off x="9696389" y="920614"/>
            <a:ext cx="1455104" cy="8609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7D207B73-F7E4-BF40-8439-DE6D055CA4E2}"/>
              </a:ext>
            </a:extLst>
          </p:cNvPr>
          <p:cNvCxnSpPr>
            <a:cxnSpLocks/>
            <a:stCxn id="10" idx="6"/>
            <a:endCxn id="15" idx="2"/>
          </p:cNvCxnSpPr>
          <p:nvPr/>
        </p:nvCxnSpPr>
        <p:spPr>
          <a:xfrm rot="5400000">
            <a:off x="9520827" y="745051"/>
            <a:ext cx="1455104" cy="12121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3E21F469-E38D-3F43-BF4C-2CA9E4287D7C}"/>
              </a:ext>
            </a:extLst>
          </p:cNvPr>
          <p:cNvCxnSpPr>
            <a:cxnSpLocks/>
            <a:stCxn id="10" idx="6"/>
            <a:endCxn id="19" idx="2"/>
          </p:cNvCxnSpPr>
          <p:nvPr/>
        </p:nvCxnSpPr>
        <p:spPr>
          <a:xfrm rot="5400000" flipV="1">
            <a:off x="10215862" y="1262119"/>
            <a:ext cx="1455104" cy="1779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FA4F0765-CF89-7A43-AAFC-1801BC56F280}"/>
              </a:ext>
            </a:extLst>
          </p:cNvPr>
          <p:cNvCxnSpPr>
            <a:cxnSpLocks/>
            <a:stCxn id="10" idx="6"/>
            <a:endCxn id="20" idx="2"/>
          </p:cNvCxnSpPr>
          <p:nvPr/>
        </p:nvCxnSpPr>
        <p:spPr>
          <a:xfrm rot="5400000" flipV="1">
            <a:off x="10384210" y="1093771"/>
            <a:ext cx="1455104" cy="5146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F6DD2A14-AEB2-4546-BE2F-CAAEA36A4129}"/>
              </a:ext>
            </a:extLst>
          </p:cNvPr>
          <p:cNvCxnSpPr>
            <a:cxnSpLocks/>
            <a:stCxn id="11" idx="6"/>
            <a:endCxn id="20" idx="2"/>
          </p:cNvCxnSpPr>
          <p:nvPr/>
        </p:nvCxnSpPr>
        <p:spPr>
          <a:xfrm rot="5400000" flipV="1">
            <a:off x="10206242" y="915804"/>
            <a:ext cx="1455104" cy="8705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8187690F-A503-DF4F-B197-53F63E66F522}"/>
              </a:ext>
            </a:extLst>
          </p:cNvPr>
          <p:cNvCxnSpPr>
            <a:cxnSpLocks/>
            <a:stCxn id="11" idx="6"/>
            <a:endCxn id="19" idx="2"/>
          </p:cNvCxnSpPr>
          <p:nvPr/>
        </p:nvCxnSpPr>
        <p:spPr>
          <a:xfrm rot="5400000" flipV="1">
            <a:off x="10037894" y="1084151"/>
            <a:ext cx="1455104" cy="5339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0926DBE0-38EE-DD4E-A8AB-48EE4E6BBC44}"/>
              </a:ext>
            </a:extLst>
          </p:cNvPr>
          <p:cNvCxnSpPr>
            <a:cxnSpLocks/>
            <a:stCxn id="11" idx="6"/>
            <a:endCxn id="18" idx="2"/>
          </p:cNvCxnSpPr>
          <p:nvPr/>
        </p:nvCxnSpPr>
        <p:spPr>
          <a:xfrm rot="5400000" flipV="1">
            <a:off x="9869547" y="1252499"/>
            <a:ext cx="1455104" cy="1972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FF7229CF-24AF-DC4F-B19C-0EFC2B498E89}"/>
              </a:ext>
            </a:extLst>
          </p:cNvPr>
          <p:cNvCxnSpPr>
            <a:cxnSpLocks/>
            <a:stCxn id="11" idx="6"/>
            <a:endCxn id="18" idx="2"/>
          </p:cNvCxnSpPr>
          <p:nvPr/>
        </p:nvCxnSpPr>
        <p:spPr>
          <a:xfrm rot="5400000" flipV="1">
            <a:off x="9869547" y="1252499"/>
            <a:ext cx="1455104" cy="1972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8312473E-2899-6446-B0CD-62D682AAC2CC}"/>
              </a:ext>
            </a:extLst>
          </p:cNvPr>
          <p:cNvCxnSpPr>
            <a:cxnSpLocks/>
            <a:stCxn id="11" idx="6"/>
            <a:endCxn id="17" idx="2"/>
          </p:cNvCxnSpPr>
          <p:nvPr/>
        </p:nvCxnSpPr>
        <p:spPr>
          <a:xfrm rot="5400000">
            <a:off x="9693984" y="1274144"/>
            <a:ext cx="1455104" cy="1539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F135222E-7F1E-EE4A-BFB1-94262D0A3982}"/>
              </a:ext>
            </a:extLst>
          </p:cNvPr>
          <p:cNvCxnSpPr>
            <a:cxnSpLocks/>
            <a:stCxn id="11" idx="6"/>
            <a:endCxn id="16" idx="2"/>
          </p:cNvCxnSpPr>
          <p:nvPr/>
        </p:nvCxnSpPr>
        <p:spPr>
          <a:xfrm rot="5400000">
            <a:off x="9518422" y="1098581"/>
            <a:ext cx="1455104" cy="5050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4BEC4BD4-F560-A845-9F71-E76C580701E3}"/>
              </a:ext>
            </a:extLst>
          </p:cNvPr>
          <p:cNvCxnSpPr>
            <a:cxnSpLocks/>
            <a:stCxn id="11" idx="6"/>
            <a:endCxn id="15" idx="2"/>
          </p:cNvCxnSpPr>
          <p:nvPr/>
        </p:nvCxnSpPr>
        <p:spPr>
          <a:xfrm rot="5400000">
            <a:off x="9342859" y="923019"/>
            <a:ext cx="1455104" cy="8561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34AB5C7A-7598-9645-B1D5-09AA7B6194BB}"/>
              </a:ext>
            </a:extLst>
          </p:cNvPr>
          <p:cNvCxnSpPr>
            <a:cxnSpLocks/>
            <a:stCxn id="12" idx="6"/>
            <a:endCxn id="20" idx="2"/>
          </p:cNvCxnSpPr>
          <p:nvPr/>
        </p:nvCxnSpPr>
        <p:spPr>
          <a:xfrm rot="5400000" flipV="1">
            <a:off x="10028274" y="737836"/>
            <a:ext cx="1455104" cy="12265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34A31B0B-B013-9248-8ADC-BE6F708EF0C4}"/>
              </a:ext>
            </a:extLst>
          </p:cNvPr>
          <p:cNvCxnSpPr>
            <a:cxnSpLocks/>
            <a:stCxn id="12" idx="6"/>
            <a:endCxn id="19" idx="2"/>
          </p:cNvCxnSpPr>
          <p:nvPr/>
        </p:nvCxnSpPr>
        <p:spPr>
          <a:xfrm rot="5400000" flipV="1">
            <a:off x="9859927" y="906184"/>
            <a:ext cx="1455104" cy="8898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86E9EB77-03BD-6A48-B32A-A0139ADC129B}"/>
              </a:ext>
            </a:extLst>
          </p:cNvPr>
          <p:cNvCxnSpPr>
            <a:cxnSpLocks/>
            <a:stCxn id="12" idx="6"/>
            <a:endCxn id="18" idx="2"/>
          </p:cNvCxnSpPr>
          <p:nvPr/>
        </p:nvCxnSpPr>
        <p:spPr>
          <a:xfrm rot="5400000" flipV="1">
            <a:off x="9691579" y="1074532"/>
            <a:ext cx="1455104" cy="5531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22E88E50-3233-E64B-B7FC-14BB3D38535F}"/>
              </a:ext>
            </a:extLst>
          </p:cNvPr>
          <p:cNvCxnSpPr>
            <a:cxnSpLocks/>
            <a:stCxn id="12" idx="6"/>
            <a:endCxn id="17" idx="2"/>
          </p:cNvCxnSpPr>
          <p:nvPr/>
        </p:nvCxnSpPr>
        <p:spPr>
          <a:xfrm rot="5400000" flipV="1">
            <a:off x="9516017" y="1250094"/>
            <a:ext cx="1455104" cy="2020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353FC8A6-6ACA-FB4E-9182-A84DA1F77F7B}"/>
              </a:ext>
            </a:extLst>
          </p:cNvPr>
          <p:cNvCxnSpPr>
            <a:cxnSpLocks/>
            <a:stCxn id="12" idx="6"/>
            <a:endCxn id="16" idx="2"/>
          </p:cNvCxnSpPr>
          <p:nvPr/>
        </p:nvCxnSpPr>
        <p:spPr>
          <a:xfrm rot="5400000">
            <a:off x="9340454" y="1276549"/>
            <a:ext cx="1455104" cy="1491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59D9B646-92C7-F840-9161-2D9695AEB694}"/>
              </a:ext>
            </a:extLst>
          </p:cNvPr>
          <p:cNvCxnSpPr>
            <a:cxnSpLocks/>
            <a:stCxn id="12" idx="6"/>
            <a:endCxn id="15" idx="2"/>
          </p:cNvCxnSpPr>
          <p:nvPr/>
        </p:nvCxnSpPr>
        <p:spPr>
          <a:xfrm rot="5400000">
            <a:off x="9164892" y="1100986"/>
            <a:ext cx="1455104" cy="5002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8CD65AC6-BF33-D642-8CAC-4928B03474BF}"/>
              </a:ext>
            </a:extLst>
          </p:cNvPr>
          <p:cNvCxnSpPr>
            <a:cxnSpLocks/>
            <a:stCxn id="13" idx="6"/>
            <a:endCxn id="20" idx="2"/>
          </p:cNvCxnSpPr>
          <p:nvPr/>
        </p:nvCxnSpPr>
        <p:spPr>
          <a:xfrm rot="5400000" flipV="1">
            <a:off x="9850307" y="559869"/>
            <a:ext cx="1455104" cy="15824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F5FD42B9-D3CA-F146-B099-850038A523CB}"/>
              </a:ext>
            </a:extLst>
          </p:cNvPr>
          <p:cNvCxnSpPr>
            <a:cxnSpLocks/>
            <a:stCxn id="13" idx="6"/>
            <a:endCxn id="19" idx="2"/>
          </p:cNvCxnSpPr>
          <p:nvPr/>
        </p:nvCxnSpPr>
        <p:spPr>
          <a:xfrm rot="5400000" flipV="1">
            <a:off x="9681959" y="728216"/>
            <a:ext cx="1455104" cy="12457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EC54C758-9281-2545-888C-599223915B88}"/>
              </a:ext>
            </a:extLst>
          </p:cNvPr>
          <p:cNvCxnSpPr>
            <a:cxnSpLocks/>
            <a:stCxn id="13" idx="6"/>
            <a:endCxn id="18" idx="2"/>
          </p:cNvCxnSpPr>
          <p:nvPr/>
        </p:nvCxnSpPr>
        <p:spPr>
          <a:xfrm rot="5400000" flipV="1">
            <a:off x="9513612" y="896564"/>
            <a:ext cx="1455104" cy="9090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703A644E-55ED-134A-8F28-1562A08BAAC7}"/>
              </a:ext>
            </a:extLst>
          </p:cNvPr>
          <p:cNvCxnSpPr>
            <a:cxnSpLocks/>
            <a:stCxn id="13" idx="6"/>
            <a:endCxn id="17" idx="2"/>
          </p:cNvCxnSpPr>
          <p:nvPr/>
        </p:nvCxnSpPr>
        <p:spPr>
          <a:xfrm rot="5400000" flipV="1">
            <a:off x="9338049" y="1072127"/>
            <a:ext cx="1455104" cy="5579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F62C4F9C-6E21-2E4C-B8AB-BA68543A92DD}"/>
              </a:ext>
            </a:extLst>
          </p:cNvPr>
          <p:cNvCxnSpPr>
            <a:cxnSpLocks/>
            <a:stCxn id="13" idx="6"/>
            <a:endCxn id="16" idx="2"/>
          </p:cNvCxnSpPr>
          <p:nvPr/>
        </p:nvCxnSpPr>
        <p:spPr>
          <a:xfrm rot="5400000" flipV="1">
            <a:off x="9162487" y="1247689"/>
            <a:ext cx="1455104" cy="2068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FF8067A2-100D-A94C-A243-242A71D9DB0D}"/>
              </a:ext>
            </a:extLst>
          </p:cNvPr>
          <p:cNvCxnSpPr>
            <a:cxnSpLocks/>
            <a:stCxn id="13" idx="6"/>
            <a:endCxn id="15" idx="2"/>
          </p:cNvCxnSpPr>
          <p:nvPr/>
        </p:nvCxnSpPr>
        <p:spPr>
          <a:xfrm rot="5400000">
            <a:off x="8986924" y="1278954"/>
            <a:ext cx="1455104" cy="144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77184EA4-EA27-EB47-ACF4-68A2F24E7DFD}"/>
              </a:ext>
            </a:extLst>
          </p:cNvPr>
          <p:cNvCxnSpPr>
            <a:cxnSpLocks/>
            <a:stCxn id="14" idx="6"/>
            <a:endCxn id="15" idx="2"/>
          </p:cNvCxnSpPr>
          <p:nvPr/>
        </p:nvCxnSpPr>
        <p:spPr>
          <a:xfrm rot="5400000" flipV="1">
            <a:off x="8808957" y="1245284"/>
            <a:ext cx="1455104" cy="2116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1CCE4423-D385-1B4E-9D65-A622E7498D69}"/>
              </a:ext>
            </a:extLst>
          </p:cNvPr>
          <p:cNvCxnSpPr>
            <a:cxnSpLocks/>
            <a:stCxn id="14" idx="6"/>
            <a:endCxn id="16" idx="2"/>
          </p:cNvCxnSpPr>
          <p:nvPr/>
        </p:nvCxnSpPr>
        <p:spPr>
          <a:xfrm rot="5400000" flipV="1">
            <a:off x="8984519" y="1069722"/>
            <a:ext cx="1455104" cy="5627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22A89F00-072E-EB4F-8105-1DDDE404D787}"/>
              </a:ext>
            </a:extLst>
          </p:cNvPr>
          <p:cNvCxnSpPr>
            <a:cxnSpLocks/>
            <a:stCxn id="14" idx="6"/>
            <a:endCxn id="17" idx="2"/>
          </p:cNvCxnSpPr>
          <p:nvPr/>
        </p:nvCxnSpPr>
        <p:spPr>
          <a:xfrm rot="5400000" flipV="1">
            <a:off x="9160082" y="894159"/>
            <a:ext cx="1455104" cy="9138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FBFF4A18-2D49-EC4C-9B06-314FB9B54F77}"/>
              </a:ext>
            </a:extLst>
          </p:cNvPr>
          <p:cNvCxnSpPr>
            <a:cxnSpLocks/>
            <a:stCxn id="14" idx="6"/>
            <a:endCxn id="18" idx="2"/>
          </p:cNvCxnSpPr>
          <p:nvPr/>
        </p:nvCxnSpPr>
        <p:spPr>
          <a:xfrm rot="5400000" flipV="1">
            <a:off x="9335644" y="718597"/>
            <a:ext cx="1455104" cy="12650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1570DE97-B095-C143-8088-0C7BFF696D1A}"/>
              </a:ext>
            </a:extLst>
          </p:cNvPr>
          <p:cNvCxnSpPr>
            <a:cxnSpLocks/>
            <a:stCxn id="14" idx="6"/>
            <a:endCxn id="19" idx="2"/>
          </p:cNvCxnSpPr>
          <p:nvPr/>
        </p:nvCxnSpPr>
        <p:spPr>
          <a:xfrm rot="5400000" flipV="1">
            <a:off x="9503992" y="550249"/>
            <a:ext cx="1455104" cy="1601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A708256A-663D-2647-BCC2-08A42E7BB48F}"/>
              </a:ext>
            </a:extLst>
          </p:cNvPr>
          <p:cNvCxnSpPr>
            <a:cxnSpLocks/>
            <a:stCxn id="14" idx="6"/>
            <a:endCxn id="20" idx="2"/>
          </p:cNvCxnSpPr>
          <p:nvPr/>
        </p:nvCxnSpPr>
        <p:spPr>
          <a:xfrm rot="5400000" flipV="1">
            <a:off x="9672339" y="381901"/>
            <a:ext cx="1455104" cy="19384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4408695E-04F0-3D42-90A1-E1F71DEABC8D}"/>
              </a:ext>
            </a:extLst>
          </p:cNvPr>
          <p:cNvCxnSpPr>
            <a:cxnSpLocks/>
            <a:stCxn id="20" idx="6"/>
            <a:endCxn id="25" idx="2"/>
          </p:cNvCxnSpPr>
          <p:nvPr/>
        </p:nvCxnSpPr>
        <p:spPr>
          <a:xfrm rot="5400000">
            <a:off x="10673844" y="2933667"/>
            <a:ext cx="1352018" cy="384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0C3AACDC-9A02-A54B-873A-60C6886ECCB3}"/>
              </a:ext>
            </a:extLst>
          </p:cNvPr>
          <p:cNvCxnSpPr>
            <a:cxnSpLocks/>
            <a:stCxn id="20" idx="6"/>
            <a:endCxn id="24" idx="2"/>
          </p:cNvCxnSpPr>
          <p:nvPr/>
        </p:nvCxnSpPr>
        <p:spPr>
          <a:xfrm rot="5400000">
            <a:off x="10497859" y="2753717"/>
            <a:ext cx="1348053" cy="3944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F8D78C24-EC4A-1448-8146-6C1E69CF20FD}"/>
              </a:ext>
            </a:extLst>
          </p:cNvPr>
          <p:cNvCxnSpPr>
            <a:cxnSpLocks/>
            <a:stCxn id="20" idx="6"/>
            <a:endCxn id="23" idx="2"/>
          </p:cNvCxnSpPr>
          <p:nvPr/>
        </p:nvCxnSpPr>
        <p:spPr>
          <a:xfrm rot="5400000">
            <a:off x="10317909" y="2577732"/>
            <a:ext cx="1352018" cy="7503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C5C21720-FFDF-8842-BE01-A3064DA26276}"/>
              </a:ext>
            </a:extLst>
          </p:cNvPr>
          <p:cNvCxnSpPr>
            <a:cxnSpLocks/>
            <a:stCxn id="20" idx="6"/>
            <a:endCxn id="22" idx="2"/>
          </p:cNvCxnSpPr>
          <p:nvPr/>
        </p:nvCxnSpPr>
        <p:spPr>
          <a:xfrm rot="5400000">
            <a:off x="10139942" y="2399764"/>
            <a:ext cx="1352018" cy="11062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190727DB-9DC1-5D46-BCDD-FF956426062D}"/>
              </a:ext>
            </a:extLst>
          </p:cNvPr>
          <p:cNvCxnSpPr>
            <a:cxnSpLocks/>
            <a:stCxn id="20" idx="6"/>
            <a:endCxn id="21" idx="2"/>
          </p:cNvCxnSpPr>
          <p:nvPr/>
        </p:nvCxnSpPr>
        <p:spPr>
          <a:xfrm rot="5400000">
            <a:off x="9961974" y="2221797"/>
            <a:ext cx="1352018" cy="14622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D52C5C84-C41B-2C43-8726-013A5ABB9759}"/>
              </a:ext>
            </a:extLst>
          </p:cNvPr>
          <p:cNvCxnSpPr>
            <a:cxnSpLocks/>
            <a:endCxn id="24" idx="2"/>
          </p:cNvCxnSpPr>
          <p:nvPr/>
        </p:nvCxnSpPr>
        <p:spPr>
          <a:xfrm rot="5400000">
            <a:off x="10324935" y="2920694"/>
            <a:ext cx="1354000" cy="545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B714833F-EDA4-8D4E-827C-2A10FA2FC04C}"/>
              </a:ext>
            </a:extLst>
          </p:cNvPr>
          <p:cNvCxnSpPr>
            <a:cxnSpLocks/>
            <a:endCxn id="23" idx="2"/>
          </p:cNvCxnSpPr>
          <p:nvPr/>
        </p:nvCxnSpPr>
        <p:spPr>
          <a:xfrm rot="5400000">
            <a:off x="10144985" y="2744709"/>
            <a:ext cx="1357965" cy="4104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EE4F50D9-FE97-FD41-A2B2-C03782D306B6}"/>
              </a:ext>
            </a:extLst>
          </p:cNvPr>
          <p:cNvCxnSpPr>
            <a:cxnSpLocks/>
            <a:endCxn id="22" idx="2"/>
          </p:cNvCxnSpPr>
          <p:nvPr/>
        </p:nvCxnSpPr>
        <p:spPr>
          <a:xfrm rot="5400000">
            <a:off x="9967017" y="2566741"/>
            <a:ext cx="1357965" cy="7663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EF1BC1AA-4C63-DE45-8B42-7D785CEA7915}"/>
              </a:ext>
            </a:extLst>
          </p:cNvPr>
          <p:cNvCxnSpPr>
            <a:cxnSpLocks/>
            <a:endCxn id="21" idx="2"/>
          </p:cNvCxnSpPr>
          <p:nvPr/>
        </p:nvCxnSpPr>
        <p:spPr>
          <a:xfrm rot="5400000">
            <a:off x="9789050" y="2388774"/>
            <a:ext cx="1357965" cy="11223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55269ED1-381C-6E47-BDDC-FF302FDA42BF}"/>
              </a:ext>
            </a:extLst>
          </p:cNvPr>
          <p:cNvCxnSpPr>
            <a:cxnSpLocks/>
            <a:endCxn id="25" idx="2"/>
          </p:cNvCxnSpPr>
          <p:nvPr/>
        </p:nvCxnSpPr>
        <p:spPr>
          <a:xfrm rot="5400000" flipV="1">
            <a:off x="10500920" y="2799221"/>
            <a:ext cx="1357965" cy="3014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06D45843-DBAA-3E4F-98A5-69AE2727D99D}"/>
              </a:ext>
            </a:extLst>
          </p:cNvPr>
          <p:cNvCxnSpPr>
            <a:cxnSpLocks/>
            <a:endCxn id="23" idx="2"/>
          </p:cNvCxnSpPr>
          <p:nvPr/>
        </p:nvCxnSpPr>
        <p:spPr>
          <a:xfrm rot="5400000">
            <a:off x="9970108" y="2922560"/>
            <a:ext cx="1354991" cy="577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C3CBB8B6-B0AA-344B-9CE1-DEE768A8C1C8}"/>
              </a:ext>
            </a:extLst>
          </p:cNvPr>
          <p:cNvCxnSpPr>
            <a:cxnSpLocks/>
            <a:endCxn id="22" idx="2"/>
          </p:cNvCxnSpPr>
          <p:nvPr/>
        </p:nvCxnSpPr>
        <p:spPr>
          <a:xfrm rot="5400000">
            <a:off x="9792140" y="2744593"/>
            <a:ext cx="1354991" cy="4136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A6DD049F-4765-064D-981A-5671906F9A62}"/>
              </a:ext>
            </a:extLst>
          </p:cNvPr>
          <p:cNvCxnSpPr>
            <a:cxnSpLocks/>
            <a:endCxn id="21" idx="2"/>
          </p:cNvCxnSpPr>
          <p:nvPr/>
        </p:nvCxnSpPr>
        <p:spPr>
          <a:xfrm rot="5400000">
            <a:off x="9614173" y="2566625"/>
            <a:ext cx="1354991" cy="7695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E238B7DA-381E-EE47-B002-7CA9E4E62C1D}"/>
              </a:ext>
            </a:extLst>
          </p:cNvPr>
          <p:cNvCxnSpPr>
            <a:cxnSpLocks/>
            <a:endCxn id="24" idx="2"/>
          </p:cNvCxnSpPr>
          <p:nvPr/>
        </p:nvCxnSpPr>
        <p:spPr>
          <a:xfrm rot="5400000" flipV="1">
            <a:off x="10150057" y="2800330"/>
            <a:ext cx="1351026" cy="2982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06DD619B-DB71-BF49-BD61-47C8AC6951D8}"/>
              </a:ext>
            </a:extLst>
          </p:cNvPr>
          <p:cNvCxnSpPr>
            <a:cxnSpLocks/>
            <a:endCxn id="25" idx="2"/>
          </p:cNvCxnSpPr>
          <p:nvPr/>
        </p:nvCxnSpPr>
        <p:spPr>
          <a:xfrm rot="5400000" flipV="1">
            <a:off x="10326043" y="2624344"/>
            <a:ext cx="1354991" cy="6541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9E7E3E25-28A9-2948-8D0A-31259D332431}"/>
              </a:ext>
            </a:extLst>
          </p:cNvPr>
          <p:cNvCxnSpPr>
            <a:cxnSpLocks/>
            <a:endCxn id="22" idx="2"/>
          </p:cNvCxnSpPr>
          <p:nvPr/>
        </p:nvCxnSpPr>
        <p:spPr>
          <a:xfrm rot="5400000">
            <a:off x="9626410" y="2910748"/>
            <a:ext cx="1354566" cy="817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A9BF2750-9941-7F4A-9E26-AE234821B6EC}"/>
              </a:ext>
            </a:extLst>
          </p:cNvPr>
          <p:cNvCxnSpPr>
            <a:cxnSpLocks/>
            <a:endCxn id="21" idx="2"/>
          </p:cNvCxnSpPr>
          <p:nvPr/>
        </p:nvCxnSpPr>
        <p:spPr>
          <a:xfrm rot="5400000">
            <a:off x="9448442" y="2732780"/>
            <a:ext cx="1354566" cy="4377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25307415-0089-4640-BD92-1249A70F48B4}"/>
              </a:ext>
            </a:extLst>
          </p:cNvPr>
          <p:cNvCxnSpPr>
            <a:cxnSpLocks/>
            <a:endCxn id="23" idx="2"/>
          </p:cNvCxnSpPr>
          <p:nvPr/>
        </p:nvCxnSpPr>
        <p:spPr>
          <a:xfrm rot="5400000" flipV="1">
            <a:off x="9804377" y="2814549"/>
            <a:ext cx="1354566" cy="2741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813E38CD-CFCF-3746-9150-1A4F913B0039}"/>
              </a:ext>
            </a:extLst>
          </p:cNvPr>
          <p:cNvCxnSpPr>
            <a:cxnSpLocks/>
            <a:endCxn id="24" idx="2"/>
          </p:cNvCxnSpPr>
          <p:nvPr/>
        </p:nvCxnSpPr>
        <p:spPr>
          <a:xfrm rot="5400000" flipV="1">
            <a:off x="9984327" y="2634599"/>
            <a:ext cx="1350602" cy="6301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90DF3B42-1F61-AA48-905A-5A93600B7274}"/>
              </a:ext>
            </a:extLst>
          </p:cNvPr>
          <p:cNvCxnSpPr>
            <a:cxnSpLocks/>
            <a:endCxn id="25" idx="2"/>
          </p:cNvCxnSpPr>
          <p:nvPr/>
        </p:nvCxnSpPr>
        <p:spPr>
          <a:xfrm rot="5400000" flipV="1">
            <a:off x="10160312" y="2458614"/>
            <a:ext cx="1354566" cy="986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E3F062A3-743C-F54D-9EDA-3F4BA82B5509}"/>
              </a:ext>
            </a:extLst>
          </p:cNvPr>
          <p:cNvCxnSpPr>
            <a:cxnSpLocks/>
            <a:endCxn id="21" idx="2"/>
          </p:cNvCxnSpPr>
          <p:nvPr/>
        </p:nvCxnSpPr>
        <p:spPr>
          <a:xfrm rot="5400000">
            <a:off x="9273163" y="2908626"/>
            <a:ext cx="1354000" cy="865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0F910CA6-3C36-9B4C-B5A9-ED127A7F3282}"/>
              </a:ext>
            </a:extLst>
          </p:cNvPr>
          <p:cNvCxnSpPr>
            <a:cxnSpLocks/>
            <a:endCxn id="22" idx="2"/>
          </p:cNvCxnSpPr>
          <p:nvPr/>
        </p:nvCxnSpPr>
        <p:spPr>
          <a:xfrm rot="5400000" flipV="1">
            <a:off x="9451130" y="2817237"/>
            <a:ext cx="1354000" cy="2693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513E9E5F-9033-1743-856F-46C75C2079BB}"/>
              </a:ext>
            </a:extLst>
          </p:cNvPr>
          <p:cNvCxnSpPr>
            <a:cxnSpLocks/>
            <a:endCxn id="23" idx="2"/>
          </p:cNvCxnSpPr>
          <p:nvPr/>
        </p:nvCxnSpPr>
        <p:spPr>
          <a:xfrm rot="5400000" flipV="1">
            <a:off x="9629098" y="2639270"/>
            <a:ext cx="1354000" cy="6252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4FF4E1A4-2B39-8148-93D4-21245A0EE529}"/>
              </a:ext>
            </a:extLst>
          </p:cNvPr>
          <p:cNvCxnSpPr>
            <a:cxnSpLocks/>
            <a:endCxn id="24" idx="2"/>
          </p:cNvCxnSpPr>
          <p:nvPr/>
        </p:nvCxnSpPr>
        <p:spPr>
          <a:xfrm rot="5400000" flipV="1">
            <a:off x="9809048" y="2459320"/>
            <a:ext cx="1350035" cy="9812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C41C275F-D481-EC4B-AECA-001C3572F061}"/>
              </a:ext>
            </a:extLst>
          </p:cNvPr>
          <p:cNvCxnSpPr>
            <a:cxnSpLocks/>
            <a:endCxn id="25" idx="2"/>
          </p:cNvCxnSpPr>
          <p:nvPr/>
        </p:nvCxnSpPr>
        <p:spPr>
          <a:xfrm rot="5400000" flipV="1">
            <a:off x="9985033" y="2283335"/>
            <a:ext cx="1354000" cy="13371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2D7DD99A-4957-6F4F-8F48-34C60D97BB39}"/>
              </a:ext>
            </a:extLst>
          </p:cNvPr>
          <p:cNvCxnSpPr>
            <a:cxnSpLocks/>
            <a:stCxn id="15" idx="6"/>
            <a:endCxn id="21" idx="2"/>
          </p:cNvCxnSpPr>
          <p:nvPr/>
        </p:nvCxnSpPr>
        <p:spPr>
          <a:xfrm rot="5400000" flipV="1">
            <a:off x="9098591" y="2820633"/>
            <a:ext cx="1352018" cy="2645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299C4760-B2FE-074F-8710-9A1CD637C247}"/>
              </a:ext>
            </a:extLst>
          </p:cNvPr>
          <p:cNvCxnSpPr>
            <a:cxnSpLocks/>
            <a:stCxn id="15" idx="6"/>
            <a:endCxn id="22" idx="2"/>
          </p:cNvCxnSpPr>
          <p:nvPr/>
        </p:nvCxnSpPr>
        <p:spPr>
          <a:xfrm rot="5400000" flipV="1">
            <a:off x="9276559" y="2642666"/>
            <a:ext cx="1352018" cy="6204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0B84E7DB-53EE-6F49-8008-E7DD7D95692B}"/>
              </a:ext>
            </a:extLst>
          </p:cNvPr>
          <p:cNvCxnSpPr>
            <a:cxnSpLocks/>
            <a:stCxn id="15" idx="6"/>
            <a:endCxn id="23" idx="2"/>
          </p:cNvCxnSpPr>
          <p:nvPr/>
        </p:nvCxnSpPr>
        <p:spPr>
          <a:xfrm rot="5400000" flipV="1">
            <a:off x="9454526" y="2464698"/>
            <a:ext cx="1352018" cy="9764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85AFBE4B-15F7-A242-993E-ACBE1B23E502}"/>
              </a:ext>
            </a:extLst>
          </p:cNvPr>
          <p:cNvCxnSpPr>
            <a:cxnSpLocks/>
            <a:stCxn id="15" idx="6"/>
            <a:endCxn id="24" idx="2"/>
          </p:cNvCxnSpPr>
          <p:nvPr/>
        </p:nvCxnSpPr>
        <p:spPr>
          <a:xfrm rot="5400000" flipV="1">
            <a:off x="9634476" y="2284748"/>
            <a:ext cx="1348053" cy="13323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A76B184D-1574-CD48-8743-F85F385C04B3}"/>
              </a:ext>
            </a:extLst>
          </p:cNvPr>
          <p:cNvCxnSpPr>
            <a:cxnSpLocks/>
            <a:stCxn id="15" idx="6"/>
            <a:endCxn id="25" idx="2"/>
          </p:cNvCxnSpPr>
          <p:nvPr/>
        </p:nvCxnSpPr>
        <p:spPr>
          <a:xfrm rot="5400000" flipV="1">
            <a:off x="9810461" y="2108763"/>
            <a:ext cx="1352018" cy="16882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9FDC993A-4AF4-B240-A53B-A067AEE59EB0}"/>
              </a:ext>
            </a:extLst>
          </p:cNvPr>
          <p:cNvCxnSpPr>
            <a:cxnSpLocks/>
            <a:stCxn id="25" idx="6"/>
            <a:endCxn id="29" idx="2"/>
          </p:cNvCxnSpPr>
          <p:nvPr/>
        </p:nvCxnSpPr>
        <p:spPr>
          <a:xfrm rot="5400000">
            <a:off x="10673051" y="4303547"/>
            <a:ext cx="1133950" cy="1811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2215BC42-E5C1-FA45-9861-8C6D862FBF69}"/>
              </a:ext>
            </a:extLst>
          </p:cNvPr>
          <p:cNvCxnSpPr>
            <a:cxnSpLocks/>
            <a:stCxn id="25" idx="6"/>
            <a:endCxn id="27" idx="2"/>
          </p:cNvCxnSpPr>
          <p:nvPr/>
        </p:nvCxnSpPr>
        <p:spPr>
          <a:xfrm rot="5400000">
            <a:off x="10483482" y="4117942"/>
            <a:ext cx="1137915" cy="5563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DA560E32-C6F5-E54B-A717-8AC9ACBA588E}"/>
              </a:ext>
            </a:extLst>
          </p:cNvPr>
          <p:cNvCxnSpPr>
            <a:cxnSpLocks/>
            <a:stCxn id="25" idx="6"/>
            <a:endCxn id="28" idx="2"/>
          </p:cNvCxnSpPr>
          <p:nvPr/>
        </p:nvCxnSpPr>
        <p:spPr>
          <a:xfrm rot="5400000">
            <a:off x="10297877" y="3928372"/>
            <a:ext cx="1133950" cy="9315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C31390CD-2E5A-314D-A981-37140D5CF8C4}"/>
              </a:ext>
            </a:extLst>
          </p:cNvPr>
          <p:cNvCxnSpPr>
            <a:cxnSpLocks/>
            <a:stCxn id="25" idx="6"/>
            <a:endCxn id="26" idx="2"/>
          </p:cNvCxnSpPr>
          <p:nvPr/>
        </p:nvCxnSpPr>
        <p:spPr>
          <a:xfrm rot="5400000">
            <a:off x="10108307" y="3742767"/>
            <a:ext cx="1137915" cy="13066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28C3B2BD-88CF-F54C-B391-429CAC595E91}"/>
              </a:ext>
            </a:extLst>
          </p:cNvPr>
          <p:cNvCxnSpPr>
            <a:cxnSpLocks/>
            <a:endCxn id="27" idx="2"/>
          </p:cNvCxnSpPr>
          <p:nvPr/>
        </p:nvCxnSpPr>
        <p:spPr>
          <a:xfrm rot="5400000">
            <a:off x="10300303" y="4301120"/>
            <a:ext cx="1137915" cy="1899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2516A8A6-2A8B-A642-A0E0-9B3B9A61143C}"/>
              </a:ext>
            </a:extLst>
          </p:cNvPr>
          <p:cNvCxnSpPr>
            <a:cxnSpLocks/>
            <a:endCxn id="28" idx="2"/>
          </p:cNvCxnSpPr>
          <p:nvPr/>
        </p:nvCxnSpPr>
        <p:spPr>
          <a:xfrm rot="5400000">
            <a:off x="10114698" y="4111550"/>
            <a:ext cx="1133950" cy="5651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3D4793C2-2C47-1944-A0DD-4E239FF1DE50}"/>
              </a:ext>
            </a:extLst>
          </p:cNvPr>
          <p:cNvCxnSpPr>
            <a:cxnSpLocks/>
            <a:endCxn id="26" idx="2"/>
          </p:cNvCxnSpPr>
          <p:nvPr/>
        </p:nvCxnSpPr>
        <p:spPr>
          <a:xfrm rot="5400000">
            <a:off x="9925129" y="3925945"/>
            <a:ext cx="1137915" cy="9403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C1B5DF50-C55F-3E41-A0A4-501B5B311716}"/>
              </a:ext>
            </a:extLst>
          </p:cNvPr>
          <p:cNvCxnSpPr>
            <a:cxnSpLocks/>
            <a:endCxn id="29" idx="2"/>
          </p:cNvCxnSpPr>
          <p:nvPr/>
        </p:nvCxnSpPr>
        <p:spPr>
          <a:xfrm rot="5400000" flipV="1">
            <a:off x="10489873" y="4301542"/>
            <a:ext cx="1133950" cy="1851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ECCAA0BC-003B-5E4A-B8A3-B374A9E1FD80}"/>
              </a:ext>
            </a:extLst>
          </p:cNvPr>
          <p:cNvCxnSpPr>
            <a:cxnSpLocks/>
            <a:endCxn id="28" idx="2"/>
          </p:cNvCxnSpPr>
          <p:nvPr/>
        </p:nvCxnSpPr>
        <p:spPr>
          <a:xfrm rot="5400000">
            <a:off x="9934705" y="4295509"/>
            <a:ext cx="1129985" cy="2012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4D7AC77B-EBC1-D343-A218-2BF7E74D15AF}"/>
              </a:ext>
            </a:extLst>
          </p:cNvPr>
          <p:cNvCxnSpPr>
            <a:cxnSpLocks/>
            <a:endCxn id="26" idx="2"/>
          </p:cNvCxnSpPr>
          <p:nvPr/>
        </p:nvCxnSpPr>
        <p:spPr>
          <a:xfrm rot="5400000">
            <a:off x="9745135" y="4109904"/>
            <a:ext cx="1133950" cy="5763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AD25729C-7224-BB40-80A8-F2679EF7358E}"/>
              </a:ext>
            </a:extLst>
          </p:cNvPr>
          <p:cNvCxnSpPr>
            <a:cxnSpLocks/>
            <a:endCxn id="27" idx="2"/>
          </p:cNvCxnSpPr>
          <p:nvPr/>
        </p:nvCxnSpPr>
        <p:spPr>
          <a:xfrm rot="5400000" flipV="1">
            <a:off x="10120309" y="4311118"/>
            <a:ext cx="1133950" cy="1739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3A3599D8-ED8E-924F-9DDF-939673D6C2BE}"/>
              </a:ext>
            </a:extLst>
          </p:cNvPr>
          <p:cNvCxnSpPr>
            <a:cxnSpLocks/>
            <a:endCxn id="29" idx="2"/>
          </p:cNvCxnSpPr>
          <p:nvPr/>
        </p:nvCxnSpPr>
        <p:spPr>
          <a:xfrm rot="5400000" flipV="1">
            <a:off x="10309879" y="4121548"/>
            <a:ext cx="1129985" cy="5491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2DEA55E7-4420-5B4F-AB5B-CDE5E539C243}"/>
              </a:ext>
            </a:extLst>
          </p:cNvPr>
          <p:cNvCxnSpPr>
            <a:cxnSpLocks/>
            <a:endCxn id="26" idx="2"/>
          </p:cNvCxnSpPr>
          <p:nvPr/>
        </p:nvCxnSpPr>
        <p:spPr>
          <a:xfrm rot="5400000">
            <a:off x="9562000" y="4285109"/>
            <a:ext cx="1141880" cy="2180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22B35DF1-1540-6144-97CD-E4EE9FACCCEC}"/>
              </a:ext>
            </a:extLst>
          </p:cNvPr>
          <p:cNvCxnSpPr>
            <a:cxnSpLocks/>
            <a:endCxn id="28" idx="2"/>
          </p:cNvCxnSpPr>
          <p:nvPr/>
        </p:nvCxnSpPr>
        <p:spPr>
          <a:xfrm rot="5400000" flipV="1">
            <a:off x="9751570" y="4313589"/>
            <a:ext cx="1137915" cy="1571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F9D9EB15-1E07-7449-8AEB-7FD81ECAC0C2}"/>
              </a:ext>
            </a:extLst>
          </p:cNvPr>
          <p:cNvCxnSpPr>
            <a:cxnSpLocks/>
            <a:endCxn id="27" idx="2"/>
          </p:cNvCxnSpPr>
          <p:nvPr/>
        </p:nvCxnSpPr>
        <p:spPr>
          <a:xfrm rot="5400000" flipV="1">
            <a:off x="9937175" y="4127984"/>
            <a:ext cx="1141880" cy="5323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4D2CD006-C880-9948-814E-E383D2AEB947}"/>
              </a:ext>
            </a:extLst>
          </p:cNvPr>
          <p:cNvCxnSpPr>
            <a:cxnSpLocks/>
            <a:endCxn id="29" idx="2"/>
          </p:cNvCxnSpPr>
          <p:nvPr/>
        </p:nvCxnSpPr>
        <p:spPr>
          <a:xfrm rot="5400000" flipV="1">
            <a:off x="10126745" y="3938414"/>
            <a:ext cx="1137915" cy="9074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C68D74E0-01A5-CC47-B971-C163A36C9A23}"/>
              </a:ext>
            </a:extLst>
          </p:cNvPr>
          <p:cNvCxnSpPr>
            <a:cxnSpLocks/>
            <a:endCxn id="29" idx="2"/>
          </p:cNvCxnSpPr>
          <p:nvPr/>
        </p:nvCxnSpPr>
        <p:spPr>
          <a:xfrm rot="5400000" flipV="1">
            <a:off x="9957953" y="3769622"/>
            <a:ext cx="1129985" cy="12529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421B94C9-3852-9D42-A2F8-5BE8FACF2353}"/>
              </a:ext>
            </a:extLst>
          </p:cNvPr>
          <p:cNvCxnSpPr>
            <a:cxnSpLocks/>
            <a:endCxn id="27" idx="2"/>
          </p:cNvCxnSpPr>
          <p:nvPr/>
        </p:nvCxnSpPr>
        <p:spPr>
          <a:xfrm rot="5400000" flipV="1">
            <a:off x="9768383" y="3959192"/>
            <a:ext cx="1133950" cy="8778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F1D4E991-777B-814D-9472-F718346D672F}"/>
              </a:ext>
            </a:extLst>
          </p:cNvPr>
          <p:cNvCxnSpPr>
            <a:cxnSpLocks/>
            <a:endCxn id="28" idx="2"/>
          </p:cNvCxnSpPr>
          <p:nvPr/>
        </p:nvCxnSpPr>
        <p:spPr>
          <a:xfrm rot="5400000" flipV="1">
            <a:off x="9582778" y="4144797"/>
            <a:ext cx="1129985" cy="5026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C45E6FB7-3BCB-174B-89FD-8C22A8A92DF2}"/>
              </a:ext>
            </a:extLst>
          </p:cNvPr>
          <p:cNvCxnSpPr>
            <a:cxnSpLocks/>
            <a:endCxn id="26" idx="2"/>
          </p:cNvCxnSpPr>
          <p:nvPr/>
        </p:nvCxnSpPr>
        <p:spPr>
          <a:xfrm rot="5400000" flipV="1">
            <a:off x="9393208" y="4334366"/>
            <a:ext cx="1133950" cy="1274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185E9720-D818-0E48-830E-27B82EE230D6}"/>
              </a:ext>
            </a:extLst>
          </p:cNvPr>
          <p:cNvCxnSpPr>
            <a:cxnSpLocks/>
            <a:stCxn id="29" idx="6"/>
            <a:endCxn id="31" idx="2"/>
          </p:cNvCxnSpPr>
          <p:nvPr/>
        </p:nvCxnSpPr>
        <p:spPr>
          <a:xfrm rot="5400000">
            <a:off x="10519067" y="5504335"/>
            <a:ext cx="975356" cy="2853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88C82659-EDD2-9D41-9F49-733418186D56}"/>
              </a:ext>
            </a:extLst>
          </p:cNvPr>
          <p:cNvCxnSpPr>
            <a:cxnSpLocks/>
            <a:stCxn id="29" idx="6"/>
            <a:endCxn id="30" idx="2"/>
          </p:cNvCxnSpPr>
          <p:nvPr/>
        </p:nvCxnSpPr>
        <p:spPr>
          <a:xfrm rot="5400000">
            <a:off x="10240091" y="5225359"/>
            <a:ext cx="975356" cy="8433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95E9E129-D044-BD43-9A7D-D7F5A8CA6396}"/>
              </a:ext>
            </a:extLst>
          </p:cNvPr>
          <p:cNvCxnSpPr>
            <a:cxnSpLocks/>
            <a:endCxn id="31" idx="2"/>
          </p:cNvCxnSpPr>
          <p:nvPr/>
        </p:nvCxnSpPr>
        <p:spPr>
          <a:xfrm rot="5400000" flipV="1">
            <a:off x="10331479" y="5602137"/>
            <a:ext cx="975356" cy="897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04FF3F3B-70AB-4E49-A937-28A78BD6A5F6}"/>
              </a:ext>
            </a:extLst>
          </p:cNvPr>
          <p:cNvCxnSpPr>
            <a:cxnSpLocks/>
            <a:endCxn id="30" idx="2"/>
          </p:cNvCxnSpPr>
          <p:nvPr/>
        </p:nvCxnSpPr>
        <p:spPr>
          <a:xfrm rot="5400000">
            <a:off x="10052503" y="5412946"/>
            <a:ext cx="975356" cy="4681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12B5241B-A89F-D74B-83BE-43BC59320853}"/>
              </a:ext>
            </a:extLst>
          </p:cNvPr>
          <p:cNvCxnSpPr>
            <a:cxnSpLocks/>
            <a:endCxn id="31" idx="2"/>
          </p:cNvCxnSpPr>
          <p:nvPr/>
        </p:nvCxnSpPr>
        <p:spPr>
          <a:xfrm rot="5400000" flipV="1">
            <a:off x="10143491" y="5414149"/>
            <a:ext cx="975356" cy="4657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FA56E3CE-038A-F042-B848-CBB4702D1BCD}"/>
              </a:ext>
            </a:extLst>
          </p:cNvPr>
          <p:cNvCxnSpPr>
            <a:cxnSpLocks/>
            <a:endCxn id="30" idx="2"/>
          </p:cNvCxnSpPr>
          <p:nvPr/>
        </p:nvCxnSpPr>
        <p:spPr>
          <a:xfrm rot="5400000">
            <a:off x="9864515" y="5600934"/>
            <a:ext cx="975356" cy="921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8A4D9B56-565E-6944-91A5-138A43FC292B}"/>
              </a:ext>
            </a:extLst>
          </p:cNvPr>
          <p:cNvCxnSpPr>
            <a:cxnSpLocks/>
            <a:endCxn id="31" idx="2"/>
          </p:cNvCxnSpPr>
          <p:nvPr/>
        </p:nvCxnSpPr>
        <p:spPr>
          <a:xfrm rot="5400000" flipV="1">
            <a:off x="9951786" y="5222444"/>
            <a:ext cx="975356" cy="8491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C92D4141-CF8B-F748-ABE9-E7DBD32AB7B4}"/>
              </a:ext>
            </a:extLst>
          </p:cNvPr>
          <p:cNvCxnSpPr>
            <a:cxnSpLocks/>
            <a:endCxn id="30" idx="2"/>
          </p:cNvCxnSpPr>
          <p:nvPr/>
        </p:nvCxnSpPr>
        <p:spPr>
          <a:xfrm rot="5400000" flipV="1">
            <a:off x="9672810" y="5501420"/>
            <a:ext cx="975356" cy="2912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TextBox 132">
            <a:extLst>
              <a:ext uri="{FF2B5EF4-FFF2-40B4-BE49-F238E27FC236}">
                <a16:creationId xmlns:a16="http://schemas.microsoft.com/office/drawing/2014/main" id="{0B0DFC9E-3986-F747-A14A-6EAD81522EC8}"/>
              </a:ext>
            </a:extLst>
          </p:cNvPr>
          <p:cNvSpPr txBox="1"/>
          <p:nvPr/>
        </p:nvSpPr>
        <p:spPr>
          <a:xfrm>
            <a:off x="9976746" y="95186"/>
            <a:ext cx="938306" cy="2306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Input Layer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2AA0B30E-5DD6-A141-B36E-8A6D0FF03B8A}"/>
              </a:ext>
            </a:extLst>
          </p:cNvPr>
          <p:cNvSpPr txBox="1"/>
          <p:nvPr/>
        </p:nvSpPr>
        <p:spPr>
          <a:xfrm>
            <a:off x="9947130" y="6358453"/>
            <a:ext cx="1068228" cy="2306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Output Layer</a:t>
            </a:r>
          </a:p>
        </p:txBody>
      </p:sp>
      <p:sp>
        <p:nvSpPr>
          <p:cNvPr id="135" name="Right Brace 134">
            <a:extLst>
              <a:ext uri="{FF2B5EF4-FFF2-40B4-BE49-F238E27FC236}">
                <a16:creationId xmlns:a16="http://schemas.microsoft.com/office/drawing/2014/main" id="{20A87980-CE43-F34D-98E5-ED94A1A791B8}"/>
              </a:ext>
            </a:extLst>
          </p:cNvPr>
          <p:cNvSpPr/>
          <p:nvPr/>
        </p:nvSpPr>
        <p:spPr>
          <a:xfrm rot="10800000" flipH="1">
            <a:off x="2772266" y="3734385"/>
            <a:ext cx="688954" cy="1325845"/>
          </a:xfrm>
          <a:prstGeom prst="rightBrace">
            <a:avLst/>
          </a:prstGeom>
          <a:ln w="254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E986310A-94B4-7F46-979B-BB109843F8FC}"/>
              </a:ext>
            </a:extLst>
          </p:cNvPr>
          <p:cNvSpPr/>
          <p:nvPr/>
        </p:nvSpPr>
        <p:spPr>
          <a:xfrm>
            <a:off x="3469332" y="2756647"/>
            <a:ext cx="5647764" cy="3455894"/>
          </a:xfrm>
          <a:prstGeom prst="rect">
            <a:avLst/>
          </a:prstGeom>
          <a:noFill/>
          <a:ln w="254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8D8838A8-2BDA-9546-883A-8A0BEF089958}"/>
              </a:ext>
            </a:extLst>
          </p:cNvPr>
          <p:cNvSpPr txBox="1"/>
          <p:nvPr/>
        </p:nvSpPr>
        <p:spPr>
          <a:xfrm>
            <a:off x="1082278" y="3336221"/>
            <a:ext cx="16927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b="1" dirty="0">
                <a:solidFill>
                  <a:schemeClr val="bg1"/>
                </a:solidFill>
              </a:rPr>
              <a:t>Raw (1626, 1) </a:t>
            </a:r>
          </a:p>
          <a:p>
            <a:pPr algn="r"/>
            <a:r>
              <a:rPr lang="en-US" sz="2000" b="1" dirty="0">
                <a:solidFill>
                  <a:schemeClr val="bg1"/>
                </a:solidFill>
              </a:rPr>
              <a:t>vectors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29CC1A71-CEFA-844A-AE14-A8D5630B796B}"/>
              </a:ext>
            </a:extLst>
          </p:cNvPr>
          <p:cNvSpPr txBox="1"/>
          <p:nvPr/>
        </p:nvSpPr>
        <p:spPr>
          <a:xfrm>
            <a:off x="1039444" y="4552398"/>
            <a:ext cx="17295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>
                <a:solidFill>
                  <a:schemeClr val="bg1"/>
                </a:solidFill>
              </a:rPr>
              <a:t>Feature Engineered</a:t>
            </a:r>
          </a:p>
          <a:p>
            <a:pPr algn="r"/>
            <a:r>
              <a:rPr lang="en-US" sz="2000" b="1" dirty="0" err="1">
                <a:solidFill>
                  <a:schemeClr val="bg1"/>
                </a:solidFill>
              </a:rPr>
              <a:t>DataFrame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BB961CF7-4DD6-2B41-9E89-95B70293F247}"/>
              </a:ext>
            </a:extLst>
          </p:cNvPr>
          <p:cNvSpPr txBox="1"/>
          <p:nvPr/>
        </p:nvSpPr>
        <p:spPr>
          <a:xfrm>
            <a:off x="158561" y="5917452"/>
            <a:ext cx="24218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Highest Accuracy </a:t>
            </a:r>
          </a:p>
          <a:p>
            <a:r>
              <a:rPr lang="en-US" sz="2400" b="1" dirty="0">
                <a:solidFill>
                  <a:schemeClr val="bg1"/>
                </a:solidFill>
              </a:rPr>
              <a:t>Achieved: </a:t>
            </a:r>
            <a:r>
              <a:rPr lang="en-US" sz="2400" b="1" dirty="0">
                <a:solidFill>
                  <a:srgbClr val="FF0000"/>
                </a:solidFill>
              </a:rPr>
              <a:t>45%</a:t>
            </a:r>
          </a:p>
        </p:txBody>
      </p:sp>
    </p:spTree>
    <p:extLst>
      <p:ext uri="{BB962C8B-B14F-4D97-AF65-F5344CB8AC3E}">
        <p14:creationId xmlns:p14="http://schemas.microsoft.com/office/powerpoint/2010/main" val="954340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DC060D-24F7-4442-995F-F829E0E54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+mn-lt"/>
              </a:rPr>
              <a:t>Trial 2: Ensemble Model to Detect Planets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9F77A2A-F608-3A45-96F7-E5C94E2858DC}"/>
              </a:ext>
            </a:extLst>
          </p:cNvPr>
          <p:cNvSpPr txBox="1"/>
          <p:nvPr/>
        </p:nvSpPr>
        <p:spPr>
          <a:xfrm>
            <a:off x="229539" y="2196495"/>
            <a:ext cx="15629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Gross Classification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0B5430A-BCE3-DE42-8733-A772195DF9EF}"/>
              </a:ext>
            </a:extLst>
          </p:cNvPr>
          <p:cNvSpPr txBox="1"/>
          <p:nvPr/>
        </p:nvSpPr>
        <p:spPr>
          <a:xfrm>
            <a:off x="317782" y="4031825"/>
            <a:ext cx="14746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Delicate Classification</a:t>
            </a:r>
          </a:p>
          <a:p>
            <a:pPr algn="r"/>
            <a:r>
              <a:rPr lang="en-US" dirty="0">
                <a:solidFill>
                  <a:schemeClr val="bg1"/>
                </a:solidFill>
              </a:rPr>
              <a:t>Finer-toothed comb </a:t>
            </a:r>
          </a:p>
        </p:txBody>
      </p:sp>
      <p:sp>
        <p:nvSpPr>
          <p:cNvPr id="12" name="Round Diagonal Corner Rectangle 11">
            <a:extLst>
              <a:ext uri="{FF2B5EF4-FFF2-40B4-BE49-F238E27FC236}">
                <a16:creationId xmlns:a16="http://schemas.microsoft.com/office/drawing/2014/main" id="{6F68B7E6-C8F2-DB45-AA3A-DD0B79CB6D10}"/>
              </a:ext>
            </a:extLst>
          </p:cNvPr>
          <p:cNvSpPr/>
          <p:nvPr/>
        </p:nvSpPr>
        <p:spPr>
          <a:xfrm>
            <a:off x="1792475" y="3907172"/>
            <a:ext cx="1760071" cy="1449633"/>
          </a:xfrm>
          <a:prstGeom prst="round2DiagRect">
            <a:avLst/>
          </a:prstGeom>
          <a:solidFill>
            <a:srgbClr val="7030A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Model 2</a:t>
            </a:r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815D6F06-875B-3749-A538-CECF3BEEAAAE}"/>
              </a:ext>
            </a:extLst>
          </p:cNvPr>
          <p:cNvSpPr/>
          <p:nvPr/>
        </p:nvSpPr>
        <p:spPr>
          <a:xfrm rot="5400000">
            <a:off x="1959061" y="3316579"/>
            <a:ext cx="1491893" cy="533400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 Diagonal Corner Rectangle 5">
            <a:extLst>
              <a:ext uri="{FF2B5EF4-FFF2-40B4-BE49-F238E27FC236}">
                <a16:creationId xmlns:a16="http://schemas.microsoft.com/office/drawing/2014/main" id="{2A403B63-46AD-CC44-93B7-4CA136E31239}"/>
              </a:ext>
            </a:extLst>
          </p:cNvPr>
          <p:cNvSpPr/>
          <p:nvPr/>
        </p:nvSpPr>
        <p:spPr>
          <a:xfrm>
            <a:off x="1792476" y="1690688"/>
            <a:ext cx="1760071" cy="1480061"/>
          </a:xfrm>
          <a:prstGeom prst="round2DiagRect">
            <a:avLst/>
          </a:prstGeom>
          <a:solidFill>
            <a:srgbClr val="7030A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Model 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CF1C1F-29CA-7C4D-BEE5-53582468BCF4}"/>
              </a:ext>
            </a:extLst>
          </p:cNvPr>
          <p:cNvSpPr txBox="1"/>
          <p:nvPr/>
        </p:nvSpPr>
        <p:spPr>
          <a:xfrm>
            <a:off x="4198377" y="3939490"/>
            <a:ext cx="7290460" cy="1964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Optimize Model 1 to weed out False Negatives.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Model 2 takes the positive output of Model 1.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Optimize Model 2 to minimize False Positives.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5E49F4F-672B-3347-ACA7-71E432E50C8D}"/>
              </a:ext>
            </a:extLst>
          </p:cNvPr>
          <p:cNvSpPr/>
          <p:nvPr/>
        </p:nvSpPr>
        <p:spPr>
          <a:xfrm>
            <a:off x="5599116" y="1875117"/>
            <a:ext cx="658731" cy="6679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062F856-D7A0-FE47-A2E7-99AAEA002DF4}"/>
              </a:ext>
            </a:extLst>
          </p:cNvPr>
          <p:cNvSpPr/>
          <p:nvPr/>
        </p:nvSpPr>
        <p:spPr>
          <a:xfrm>
            <a:off x="6257847" y="1875321"/>
            <a:ext cx="658731" cy="66793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F8D94D0-291E-C54C-B8DE-F5AE7AB0659B}"/>
              </a:ext>
            </a:extLst>
          </p:cNvPr>
          <p:cNvSpPr/>
          <p:nvPr/>
        </p:nvSpPr>
        <p:spPr>
          <a:xfrm>
            <a:off x="6257847" y="2538166"/>
            <a:ext cx="658731" cy="66793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7D409D9-D63C-2F4C-8AE5-033E61028539}"/>
              </a:ext>
            </a:extLst>
          </p:cNvPr>
          <p:cNvSpPr/>
          <p:nvPr/>
        </p:nvSpPr>
        <p:spPr>
          <a:xfrm>
            <a:off x="5599116" y="2538370"/>
            <a:ext cx="658731" cy="667938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BD237EB-BFCB-EA4F-BA66-8CE38CEE068A}"/>
              </a:ext>
            </a:extLst>
          </p:cNvPr>
          <p:cNvSpPr/>
          <p:nvPr/>
        </p:nvSpPr>
        <p:spPr>
          <a:xfrm>
            <a:off x="8257771" y="1896495"/>
            <a:ext cx="658731" cy="667938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7DECEA4-DC32-9F4F-BFC3-CC72D57C8AC5}"/>
              </a:ext>
            </a:extLst>
          </p:cNvPr>
          <p:cNvSpPr/>
          <p:nvPr/>
        </p:nvSpPr>
        <p:spPr>
          <a:xfrm>
            <a:off x="8916502" y="1896699"/>
            <a:ext cx="658731" cy="66793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D947B4B-93C4-2745-8963-5AF31B6F3056}"/>
              </a:ext>
            </a:extLst>
          </p:cNvPr>
          <p:cNvSpPr/>
          <p:nvPr/>
        </p:nvSpPr>
        <p:spPr>
          <a:xfrm>
            <a:off x="8916502" y="2559544"/>
            <a:ext cx="658731" cy="6679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39D327C-742D-E948-B23E-2AC8D5B5F3C7}"/>
              </a:ext>
            </a:extLst>
          </p:cNvPr>
          <p:cNvSpPr/>
          <p:nvPr/>
        </p:nvSpPr>
        <p:spPr>
          <a:xfrm>
            <a:off x="8257771" y="2559748"/>
            <a:ext cx="658731" cy="667938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ight Arrow 28">
            <a:extLst>
              <a:ext uri="{FF2B5EF4-FFF2-40B4-BE49-F238E27FC236}">
                <a16:creationId xmlns:a16="http://schemas.microsoft.com/office/drawing/2014/main" id="{CAA480E4-AE91-8844-8F6F-1C9628410B2D}"/>
              </a:ext>
            </a:extLst>
          </p:cNvPr>
          <p:cNvSpPr/>
          <p:nvPr/>
        </p:nvSpPr>
        <p:spPr>
          <a:xfrm>
            <a:off x="7345478" y="2309824"/>
            <a:ext cx="869880" cy="533400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ight Bracket 30">
            <a:extLst>
              <a:ext uri="{FF2B5EF4-FFF2-40B4-BE49-F238E27FC236}">
                <a16:creationId xmlns:a16="http://schemas.microsoft.com/office/drawing/2014/main" id="{558490B5-7DB0-4946-AFE1-D5BFF72A2A2C}"/>
              </a:ext>
            </a:extLst>
          </p:cNvPr>
          <p:cNvSpPr/>
          <p:nvPr/>
        </p:nvSpPr>
        <p:spPr>
          <a:xfrm>
            <a:off x="6991422" y="1882059"/>
            <a:ext cx="197169" cy="1366827"/>
          </a:xfrm>
          <a:prstGeom prst="rightBracket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Bracket 31">
            <a:extLst>
              <a:ext uri="{FF2B5EF4-FFF2-40B4-BE49-F238E27FC236}">
                <a16:creationId xmlns:a16="http://schemas.microsoft.com/office/drawing/2014/main" id="{0814308F-E904-3241-A43B-56E09B5E0C7C}"/>
              </a:ext>
            </a:extLst>
          </p:cNvPr>
          <p:cNvSpPr/>
          <p:nvPr/>
        </p:nvSpPr>
        <p:spPr>
          <a:xfrm rot="5400000">
            <a:off x="6521533" y="3045213"/>
            <a:ext cx="131357" cy="658731"/>
          </a:xfrm>
          <a:prstGeom prst="rightBracket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1001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0635CA43-E582-5143-BAF9-DBF0888ED3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283"/>
          <a:stretch/>
        </p:blipFill>
        <p:spPr>
          <a:xfrm rot="16200000">
            <a:off x="1232380" y="2006119"/>
            <a:ext cx="3619500" cy="6084261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4308A18F-E7A2-C141-A9D5-8AA9AF4DF72A}"/>
              </a:ext>
            </a:extLst>
          </p:cNvPr>
          <p:cNvGrpSpPr/>
          <p:nvPr/>
        </p:nvGrpSpPr>
        <p:grpSpPr>
          <a:xfrm>
            <a:off x="5708650" y="365125"/>
            <a:ext cx="5943600" cy="5943600"/>
            <a:chOff x="6191250" y="359162"/>
            <a:chExt cx="5943600" cy="5943600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C2DFA8A6-E795-784F-A92F-43C663D7DC87}"/>
                </a:ext>
              </a:extLst>
            </p:cNvPr>
            <p:cNvSpPr/>
            <p:nvPr/>
          </p:nvSpPr>
          <p:spPr>
            <a:xfrm>
              <a:off x="6540500" y="711200"/>
              <a:ext cx="5245100" cy="51181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1532D9BE-C6EA-3140-AABC-D3A2180EF137}"/>
                </a:ext>
              </a:extLst>
            </p:cNvPr>
            <p:cNvSpPr/>
            <p:nvPr/>
          </p:nvSpPr>
          <p:spPr>
            <a:xfrm>
              <a:off x="6191250" y="359162"/>
              <a:ext cx="5943600" cy="5943600"/>
            </a:xfrm>
            <a:prstGeom prst="ellipse">
              <a:avLst/>
            </a:prstGeom>
            <a:noFill/>
            <a:ln w="539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EC7F64FB-B9B1-F946-9F58-16F0B9AD1D5E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</a:blip>
          <a:stretch>
            <a:fillRect/>
          </a:stretch>
        </p:blipFill>
        <p:spPr>
          <a:xfrm>
            <a:off x="6433511" y="1834763"/>
            <a:ext cx="4437689" cy="277355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3B2B319-73A0-4C4F-A737-48582D675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475" y="333181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+mn-lt"/>
              </a:rPr>
              <a:t>Raw Data: Light Curves</a:t>
            </a:r>
          </a:p>
        </p:txBody>
      </p:sp>
    </p:spTree>
    <p:extLst>
      <p:ext uri="{BB962C8B-B14F-4D97-AF65-F5344CB8AC3E}">
        <p14:creationId xmlns:p14="http://schemas.microsoft.com/office/powerpoint/2010/main" val="21021323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DC060D-24F7-4442-995F-F829E0E54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+mn-lt"/>
              </a:rPr>
              <a:t>Trial 2: Ensemble Model to Detect Planets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9F77A2A-F608-3A45-96F7-E5C94E2858DC}"/>
              </a:ext>
            </a:extLst>
          </p:cNvPr>
          <p:cNvSpPr txBox="1"/>
          <p:nvPr/>
        </p:nvSpPr>
        <p:spPr>
          <a:xfrm>
            <a:off x="229539" y="2196495"/>
            <a:ext cx="15629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Gross Classification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0B5430A-BCE3-DE42-8733-A772195DF9EF}"/>
              </a:ext>
            </a:extLst>
          </p:cNvPr>
          <p:cNvSpPr txBox="1"/>
          <p:nvPr/>
        </p:nvSpPr>
        <p:spPr>
          <a:xfrm>
            <a:off x="317782" y="4031825"/>
            <a:ext cx="14746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Delicate Classification</a:t>
            </a:r>
          </a:p>
          <a:p>
            <a:pPr algn="r"/>
            <a:r>
              <a:rPr lang="en-US" dirty="0">
                <a:solidFill>
                  <a:schemeClr val="bg1"/>
                </a:solidFill>
              </a:rPr>
              <a:t>Finer-toothed comb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3EF62F0-9ED4-3145-8D0B-594501BB7E6D}"/>
              </a:ext>
            </a:extLst>
          </p:cNvPr>
          <p:cNvSpPr txBox="1"/>
          <p:nvPr/>
        </p:nvSpPr>
        <p:spPr>
          <a:xfrm>
            <a:off x="288758" y="6061127"/>
            <a:ext cx="42834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Highest Accuracy Achieved: </a:t>
            </a:r>
            <a:r>
              <a:rPr lang="en-US" sz="2400" b="1" dirty="0">
                <a:solidFill>
                  <a:srgbClr val="FF0000"/>
                </a:solidFill>
              </a:rPr>
              <a:t>60%</a:t>
            </a:r>
          </a:p>
        </p:txBody>
      </p:sp>
      <p:sp>
        <p:nvSpPr>
          <p:cNvPr id="12" name="Round Diagonal Corner Rectangle 11">
            <a:extLst>
              <a:ext uri="{FF2B5EF4-FFF2-40B4-BE49-F238E27FC236}">
                <a16:creationId xmlns:a16="http://schemas.microsoft.com/office/drawing/2014/main" id="{6F68B7E6-C8F2-DB45-AA3A-DD0B79CB6D10}"/>
              </a:ext>
            </a:extLst>
          </p:cNvPr>
          <p:cNvSpPr/>
          <p:nvPr/>
        </p:nvSpPr>
        <p:spPr>
          <a:xfrm>
            <a:off x="1792475" y="3907172"/>
            <a:ext cx="1760071" cy="1449633"/>
          </a:xfrm>
          <a:prstGeom prst="round2DiagRect">
            <a:avLst/>
          </a:prstGeom>
          <a:solidFill>
            <a:srgbClr val="7030A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Model 2</a:t>
            </a:r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815D6F06-875B-3749-A538-CECF3BEEAAAE}"/>
              </a:ext>
            </a:extLst>
          </p:cNvPr>
          <p:cNvSpPr/>
          <p:nvPr/>
        </p:nvSpPr>
        <p:spPr>
          <a:xfrm rot="5400000">
            <a:off x="1959061" y="3316579"/>
            <a:ext cx="1491893" cy="533400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 Diagonal Corner Rectangle 5">
            <a:extLst>
              <a:ext uri="{FF2B5EF4-FFF2-40B4-BE49-F238E27FC236}">
                <a16:creationId xmlns:a16="http://schemas.microsoft.com/office/drawing/2014/main" id="{2A403B63-46AD-CC44-93B7-4CA136E31239}"/>
              </a:ext>
            </a:extLst>
          </p:cNvPr>
          <p:cNvSpPr/>
          <p:nvPr/>
        </p:nvSpPr>
        <p:spPr>
          <a:xfrm>
            <a:off x="1792476" y="1690688"/>
            <a:ext cx="1760071" cy="1480061"/>
          </a:xfrm>
          <a:prstGeom prst="round2DiagRect">
            <a:avLst/>
          </a:prstGeom>
          <a:solidFill>
            <a:srgbClr val="7030A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Model 1</a:t>
            </a:r>
          </a:p>
        </p:txBody>
      </p:sp>
      <p:sp>
        <p:nvSpPr>
          <p:cNvPr id="13" name="Round Diagonal Corner Rectangle 12">
            <a:extLst>
              <a:ext uri="{FF2B5EF4-FFF2-40B4-BE49-F238E27FC236}">
                <a16:creationId xmlns:a16="http://schemas.microsoft.com/office/drawing/2014/main" id="{B51A16F6-8605-E442-A19A-11FA8FCA1CBB}"/>
              </a:ext>
            </a:extLst>
          </p:cNvPr>
          <p:cNvSpPr/>
          <p:nvPr/>
        </p:nvSpPr>
        <p:spPr>
          <a:xfrm>
            <a:off x="9381099" y="3907172"/>
            <a:ext cx="1760071" cy="1449633"/>
          </a:xfrm>
          <a:prstGeom prst="round2DiagRect">
            <a:avLst/>
          </a:prstGeom>
          <a:solidFill>
            <a:schemeClr val="accent2">
              <a:lumMod val="7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Random Forest</a:t>
            </a:r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8357C006-2AA7-A541-AD31-6A57AE2B9D28}"/>
              </a:ext>
            </a:extLst>
          </p:cNvPr>
          <p:cNvSpPr/>
          <p:nvPr/>
        </p:nvSpPr>
        <p:spPr>
          <a:xfrm rot="5400000">
            <a:off x="9547685" y="3316579"/>
            <a:ext cx="1491893" cy="533400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 Diagonal Corner Rectangle 14">
            <a:extLst>
              <a:ext uri="{FF2B5EF4-FFF2-40B4-BE49-F238E27FC236}">
                <a16:creationId xmlns:a16="http://schemas.microsoft.com/office/drawing/2014/main" id="{C5ACE7E9-EE22-D04C-A1AC-B76556EF8DAA}"/>
              </a:ext>
            </a:extLst>
          </p:cNvPr>
          <p:cNvSpPr/>
          <p:nvPr/>
        </p:nvSpPr>
        <p:spPr>
          <a:xfrm>
            <a:off x="9381100" y="1690688"/>
            <a:ext cx="1760071" cy="1480061"/>
          </a:xfrm>
          <a:prstGeom prst="round2DiagRect">
            <a:avLst/>
          </a:prstGeom>
          <a:solidFill>
            <a:schemeClr val="accent2">
              <a:lumMod val="7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Random Forest</a:t>
            </a:r>
          </a:p>
        </p:txBody>
      </p:sp>
      <p:sp>
        <p:nvSpPr>
          <p:cNvPr id="16" name="Round Diagonal Corner Rectangle 15">
            <a:extLst>
              <a:ext uri="{FF2B5EF4-FFF2-40B4-BE49-F238E27FC236}">
                <a16:creationId xmlns:a16="http://schemas.microsoft.com/office/drawing/2014/main" id="{CBB33152-6F7E-E243-915B-345194FDD483}"/>
              </a:ext>
            </a:extLst>
          </p:cNvPr>
          <p:cNvSpPr/>
          <p:nvPr/>
        </p:nvSpPr>
        <p:spPr>
          <a:xfrm>
            <a:off x="7087627" y="3907172"/>
            <a:ext cx="1760071" cy="1449633"/>
          </a:xfrm>
          <a:prstGeom prst="round2DiagRect">
            <a:avLst/>
          </a:prstGeom>
          <a:solidFill>
            <a:schemeClr val="accent1">
              <a:lumMod val="7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Decision Tree</a:t>
            </a:r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CC93E3AD-E2A2-554A-B607-842A6E4C9D7A}"/>
              </a:ext>
            </a:extLst>
          </p:cNvPr>
          <p:cNvSpPr/>
          <p:nvPr/>
        </p:nvSpPr>
        <p:spPr>
          <a:xfrm rot="5400000">
            <a:off x="7254213" y="3316579"/>
            <a:ext cx="1491893" cy="533400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 Diagonal Corner Rectangle 17">
            <a:extLst>
              <a:ext uri="{FF2B5EF4-FFF2-40B4-BE49-F238E27FC236}">
                <a16:creationId xmlns:a16="http://schemas.microsoft.com/office/drawing/2014/main" id="{9A7644F2-A28C-0E46-BE99-AF7EDA1B3AE3}"/>
              </a:ext>
            </a:extLst>
          </p:cNvPr>
          <p:cNvSpPr/>
          <p:nvPr/>
        </p:nvSpPr>
        <p:spPr>
          <a:xfrm>
            <a:off x="7087628" y="1690688"/>
            <a:ext cx="1760071" cy="1480061"/>
          </a:xfrm>
          <a:prstGeom prst="round2DiagRect">
            <a:avLst/>
          </a:prstGeom>
          <a:solidFill>
            <a:schemeClr val="accent2">
              <a:lumMod val="7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Random Forest</a:t>
            </a:r>
          </a:p>
        </p:txBody>
      </p:sp>
      <p:sp>
        <p:nvSpPr>
          <p:cNvPr id="19" name="Round Diagonal Corner Rectangle 18">
            <a:extLst>
              <a:ext uri="{FF2B5EF4-FFF2-40B4-BE49-F238E27FC236}">
                <a16:creationId xmlns:a16="http://schemas.microsoft.com/office/drawing/2014/main" id="{991A262A-79BA-9947-96B2-398DB1A64CD7}"/>
              </a:ext>
            </a:extLst>
          </p:cNvPr>
          <p:cNvSpPr/>
          <p:nvPr/>
        </p:nvSpPr>
        <p:spPr>
          <a:xfrm>
            <a:off x="4796676" y="3907172"/>
            <a:ext cx="1760071" cy="1449633"/>
          </a:xfrm>
          <a:prstGeom prst="round2DiagRect">
            <a:avLst/>
          </a:prstGeom>
          <a:solidFill>
            <a:schemeClr val="accent6">
              <a:lumMod val="7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Logistic Regression</a:t>
            </a:r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D4BB673C-4093-F34B-821F-D846A36F7041}"/>
              </a:ext>
            </a:extLst>
          </p:cNvPr>
          <p:cNvSpPr/>
          <p:nvPr/>
        </p:nvSpPr>
        <p:spPr>
          <a:xfrm rot="5400000">
            <a:off x="4963262" y="3316579"/>
            <a:ext cx="1491893" cy="533400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 Diagonal Corner Rectangle 20">
            <a:extLst>
              <a:ext uri="{FF2B5EF4-FFF2-40B4-BE49-F238E27FC236}">
                <a16:creationId xmlns:a16="http://schemas.microsoft.com/office/drawing/2014/main" id="{B6F951C9-7650-9943-8B17-DEBAB40003AA}"/>
              </a:ext>
            </a:extLst>
          </p:cNvPr>
          <p:cNvSpPr/>
          <p:nvPr/>
        </p:nvSpPr>
        <p:spPr>
          <a:xfrm>
            <a:off x="4796677" y="1690688"/>
            <a:ext cx="1760071" cy="1480061"/>
          </a:xfrm>
          <a:prstGeom prst="round2DiagRect">
            <a:avLst/>
          </a:prstGeom>
          <a:solidFill>
            <a:schemeClr val="accent6">
              <a:lumMod val="7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Logistic Regression</a:t>
            </a:r>
          </a:p>
        </p:txBody>
      </p:sp>
    </p:spTree>
    <p:extLst>
      <p:ext uri="{BB962C8B-B14F-4D97-AF65-F5344CB8AC3E}">
        <p14:creationId xmlns:p14="http://schemas.microsoft.com/office/powerpoint/2010/main" val="30067445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B62B2-BDFE-1241-AAEC-685E187AD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+mn-lt"/>
              </a:rPr>
              <a:t>Building a Neural Network </a:t>
            </a:r>
            <a:br>
              <a:rPr lang="en-US" b="1" dirty="0">
                <a:solidFill>
                  <a:schemeClr val="bg1"/>
                </a:solidFill>
                <a:latin typeface="+mn-lt"/>
              </a:rPr>
            </a:br>
            <a:r>
              <a:rPr lang="en-US" b="1" dirty="0">
                <a:solidFill>
                  <a:schemeClr val="bg1"/>
                </a:solidFill>
                <a:latin typeface="+mn-lt"/>
              </a:rPr>
              <a:t>for Detecting Planets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6D0681D8-0406-EF45-B098-3A011AD0489A}"/>
              </a:ext>
            </a:extLst>
          </p:cNvPr>
          <p:cNvSpPr/>
          <p:nvPr/>
        </p:nvSpPr>
        <p:spPr>
          <a:xfrm>
            <a:off x="1327150" y="2241550"/>
            <a:ext cx="317500" cy="3175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8C961AD-687E-924B-B093-1B71ED8029F3}"/>
              </a:ext>
            </a:extLst>
          </p:cNvPr>
          <p:cNvSpPr/>
          <p:nvPr/>
        </p:nvSpPr>
        <p:spPr>
          <a:xfrm>
            <a:off x="1314450" y="2711450"/>
            <a:ext cx="317500" cy="3175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BB4E8C0-0F7C-7144-97AF-CAACF1A1EA3A}"/>
              </a:ext>
            </a:extLst>
          </p:cNvPr>
          <p:cNvSpPr/>
          <p:nvPr/>
        </p:nvSpPr>
        <p:spPr>
          <a:xfrm>
            <a:off x="1314450" y="3181350"/>
            <a:ext cx="317500" cy="3175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B6E28F4-362A-AB45-B6CE-CEBC873AFC32}"/>
              </a:ext>
            </a:extLst>
          </p:cNvPr>
          <p:cNvSpPr/>
          <p:nvPr/>
        </p:nvSpPr>
        <p:spPr>
          <a:xfrm>
            <a:off x="1314450" y="3651250"/>
            <a:ext cx="317500" cy="3175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2615205-43C3-5F47-8F48-642AC0FA594C}"/>
              </a:ext>
            </a:extLst>
          </p:cNvPr>
          <p:cNvSpPr/>
          <p:nvPr/>
        </p:nvSpPr>
        <p:spPr>
          <a:xfrm>
            <a:off x="1314450" y="4121150"/>
            <a:ext cx="317500" cy="3175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A3F0647-7459-0C4F-B012-30995C3ED60C}"/>
              </a:ext>
            </a:extLst>
          </p:cNvPr>
          <p:cNvSpPr/>
          <p:nvPr/>
        </p:nvSpPr>
        <p:spPr>
          <a:xfrm>
            <a:off x="1314450" y="4591050"/>
            <a:ext cx="317500" cy="3175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97ACA5C-7C12-444F-AFF5-61839DF230F9}"/>
              </a:ext>
            </a:extLst>
          </p:cNvPr>
          <p:cNvSpPr/>
          <p:nvPr/>
        </p:nvSpPr>
        <p:spPr>
          <a:xfrm>
            <a:off x="1314450" y="5060950"/>
            <a:ext cx="317500" cy="3175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35E769D-58F8-8148-8C1F-2CD875FC997A}"/>
              </a:ext>
            </a:extLst>
          </p:cNvPr>
          <p:cNvSpPr/>
          <p:nvPr/>
        </p:nvSpPr>
        <p:spPr>
          <a:xfrm>
            <a:off x="3962400" y="4781550"/>
            <a:ext cx="317500" cy="317500"/>
          </a:xfrm>
          <a:prstGeom prst="ellipse">
            <a:avLst/>
          </a:prstGeom>
          <a:solidFill>
            <a:srgbClr val="CF1EB4"/>
          </a:solidFill>
          <a:ln>
            <a:solidFill>
              <a:srgbClr val="CF1E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18D7094-0A1E-3745-A0DE-3B352E503BF3}"/>
              </a:ext>
            </a:extLst>
          </p:cNvPr>
          <p:cNvSpPr/>
          <p:nvPr/>
        </p:nvSpPr>
        <p:spPr>
          <a:xfrm>
            <a:off x="3962400" y="4318000"/>
            <a:ext cx="317500" cy="317500"/>
          </a:xfrm>
          <a:prstGeom prst="ellipse">
            <a:avLst/>
          </a:prstGeom>
          <a:solidFill>
            <a:srgbClr val="CF1EB4"/>
          </a:solidFill>
          <a:ln>
            <a:solidFill>
              <a:srgbClr val="CF1E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D7A165E-A426-3046-851A-47D101232DF1}"/>
              </a:ext>
            </a:extLst>
          </p:cNvPr>
          <p:cNvSpPr/>
          <p:nvPr/>
        </p:nvSpPr>
        <p:spPr>
          <a:xfrm>
            <a:off x="3962400" y="3854450"/>
            <a:ext cx="317500" cy="317500"/>
          </a:xfrm>
          <a:prstGeom prst="ellipse">
            <a:avLst/>
          </a:prstGeom>
          <a:solidFill>
            <a:srgbClr val="CF1EB4"/>
          </a:solidFill>
          <a:ln>
            <a:solidFill>
              <a:srgbClr val="CF1E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4C8F3EC9-C351-5C41-AA67-674D7945376C}"/>
              </a:ext>
            </a:extLst>
          </p:cNvPr>
          <p:cNvSpPr/>
          <p:nvPr/>
        </p:nvSpPr>
        <p:spPr>
          <a:xfrm>
            <a:off x="3962400" y="3390900"/>
            <a:ext cx="317500" cy="317500"/>
          </a:xfrm>
          <a:prstGeom prst="ellipse">
            <a:avLst/>
          </a:prstGeom>
          <a:solidFill>
            <a:srgbClr val="CF1EB4"/>
          </a:solidFill>
          <a:ln>
            <a:solidFill>
              <a:srgbClr val="CF1E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00A94C9-6191-FF45-863B-7D105C0F69D7}"/>
              </a:ext>
            </a:extLst>
          </p:cNvPr>
          <p:cNvSpPr/>
          <p:nvPr/>
        </p:nvSpPr>
        <p:spPr>
          <a:xfrm>
            <a:off x="3962400" y="2946400"/>
            <a:ext cx="317500" cy="317500"/>
          </a:xfrm>
          <a:prstGeom prst="ellipse">
            <a:avLst/>
          </a:prstGeom>
          <a:solidFill>
            <a:srgbClr val="CF1EB4"/>
          </a:solidFill>
          <a:ln>
            <a:solidFill>
              <a:srgbClr val="CF1E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BEDB66C2-089A-0F4A-917D-59E865DF874A}"/>
              </a:ext>
            </a:extLst>
          </p:cNvPr>
          <p:cNvSpPr/>
          <p:nvPr/>
        </p:nvSpPr>
        <p:spPr>
          <a:xfrm>
            <a:off x="3962400" y="2501900"/>
            <a:ext cx="317500" cy="317500"/>
          </a:xfrm>
          <a:prstGeom prst="ellipse">
            <a:avLst/>
          </a:prstGeom>
          <a:solidFill>
            <a:srgbClr val="CF1EB4"/>
          </a:solidFill>
          <a:ln>
            <a:solidFill>
              <a:srgbClr val="CF1E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40B9F276-C100-6845-8A40-6B9DE36A5166}"/>
              </a:ext>
            </a:extLst>
          </p:cNvPr>
          <p:cNvSpPr/>
          <p:nvPr/>
        </p:nvSpPr>
        <p:spPr>
          <a:xfrm>
            <a:off x="6445250" y="4432300"/>
            <a:ext cx="317500" cy="3175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DFA1B875-415B-3147-ABF5-76222102C436}"/>
              </a:ext>
            </a:extLst>
          </p:cNvPr>
          <p:cNvSpPr/>
          <p:nvPr/>
        </p:nvSpPr>
        <p:spPr>
          <a:xfrm>
            <a:off x="6445250" y="3962400"/>
            <a:ext cx="317500" cy="3175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8AC8434-1C6F-3244-9DCB-D9ADFA46F89A}"/>
              </a:ext>
            </a:extLst>
          </p:cNvPr>
          <p:cNvSpPr/>
          <p:nvPr/>
        </p:nvSpPr>
        <p:spPr>
          <a:xfrm>
            <a:off x="6445250" y="3492500"/>
            <a:ext cx="317500" cy="3175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749DDA45-D338-2C41-878C-41106C744067}"/>
              </a:ext>
            </a:extLst>
          </p:cNvPr>
          <p:cNvSpPr/>
          <p:nvPr/>
        </p:nvSpPr>
        <p:spPr>
          <a:xfrm>
            <a:off x="6438900" y="3022600"/>
            <a:ext cx="317500" cy="3175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9F1726E-3A35-2D40-BE13-C4FDE4E23431}"/>
              </a:ext>
            </a:extLst>
          </p:cNvPr>
          <p:cNvSpPr/>
          <p:nvPr/>
        </p:nvSpPr>
        <p:spPr>
          <a:xfrm>
            <a:off x="6445250" y="2552700"/>
            <a:ext cx="317500" cy="3175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52FAA553-6624-7A4E-A5AD-2FD423EB062C}"/>
              </a:ext>
            </a:extLst>
          </p:cNvPr>
          <p:cNvSpPr/>
          <p:nvPr/>
        </p:nvSpPr>
        <p:spPr>
          <a:xfrm>
            <a:off x="8585200" y="4277783"/>
            <a:ext cx="317500" cy="3175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F3D0EAE1-083D-D24E-A860-E6FDEE3E49EE}"/>
              </a:ext>
            </a:extLst>
          </p:cNvPr>
          <p:cNvSpPr/>
          <p:nvPr/>
        </p:nvSpPr>
        <p:spPr>
          <a:xfrm>
            <a:off x="8585200" y="3287183"/>
            <a:ext cx="317500" cy="3175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E2477450-7903-5448-999F-884D33E9885D}"/>
              </a:ext>
            </a:extLst>
          </p:cNvPr>
          <p:cNvSpPr/>
          <p:nvPr/>
        </p:nvSpPr>
        <p:spPr>
          <a:xfrm>
            <a:off x="8578850" y="3782483"/>
            <a:ext cx="317500" cy="3175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3285AF06-B3C4-9441-B68B-D8D7DE15C44D}"/>
              </a:ext>
            </a:extLst>
          </p:cNvPr>
          <p:cNvSpPr/>
          <p:nvPr/>
        </p:nvSpPr>
        <p:spPr>
          <a:xfrm>
            <a:off x="8578850" y="2791883"/>
            <a:ext cx="317500" cy="3175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C1273AFB-FEEC-C445-9280-D4B519D83F0D}"/>
              </a:ext>
            </a:extLst>
          </p:cNvPr>
          <p:cNvSpPr/>
          <p:nvPr/>
        </p:nvSpPr>
        <p:spPr>
          <a:xfrm>
            <a:off x="10458450" y="3905250"/>
            <a:ext cx="317500" cy="317500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60A6674F-9844-C544-B004-1699FF05993D}"/>
              </a:ext>
            </a:extLst>
          </p:cNvPr>
          <p:cNvSpPr/>
          <p:nvPr/>
        </p:nvSpPr>
        <p:spPr>
          <a:xfrm>
            <a:off x="10458450" y="3168650"/>
            <a:ext cx="317500" cy="317500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63259554-0504-0343-AFFF-D2DB5C2A629C}"/>
              </a:ext>
            </a:extLst>
          </p:cNvPr>
          <p:cNvCxnSpPr>
            <a:stCxn id="3" idx="6"/>
            <a:endCxn id="22" idx="2"/>
          </p:cNvCxnSpPr>
          <p:nvPr/>
        </p:nvCxnSpPr>
        <p:spPr>
          <a:xfrm>
            <a:off x="1644650" y="2400300"/>
            <a:ext cx="2317750" cy="2603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077DAEC9-E80D-F149-95BE-6A3A55222160}"/>
              </a:ext>
            </a:extLst>
          </p:cNvPr>
          <p:cNvCxnSpPr>
            <a:cxnSpLocks/>
            <a:stCxn id="3" idx="6"/>
            <a:endCxn id="21" idx="2"/>
          </p:cNvCxnSpPr>
          <p:nvPr/>
        </p:nvCxnSpPr>
        <p:spPr>
          <a:xfrm>
            <a:off x="1644650" y="2400300"/>
            <a:ext cx="2317750" cy="7048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02F32191-4ADF-D340-9AB9-B757726EC5E3}"/>
              </a:ext>
            </a:extLst>
          </p:cNvPr>
          <p:cNvCxnSpPr>
            <a:cxnSpLocks/>
            <a:endCxn id="20" idx="2"/>
          </p:cNvCxnSpPr>
          <p:nvPr/>
        </p:nvCxnSpPr>
        <p:spPr>
          <a:xfrm>
            <a:off x="1663700" y="2414588"/>
            <a:ext cx="2298700" cy="11350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F789BBE1-97D1-744B-8D7C-63E7955A7661}"/>
              </a:ext>
            </a:extLst>
          </p:cNvPr>
          <p:cNvCxnSpPr>
            <a:cxnSpLocks/>
            <a:endCxn id="19" idx="2"/>
          </p:cNvCxnSpPr>
          <p:nvPr/>
        </p:nvCxnSpPr>
        <p:spPr>
          <a:xfrm>
            <a:off x="1704975" y="2428876"/>
            <a:ext cx="2257425" cy="15843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42D9F19E-D6FC-7449-AA6D-191CB1926B2B}"/>
              </a:ext>
            </a:extLst>
          </p:cNvPr>
          <p:cNvCxnSpPr>
            <a:cxnSpLocks/>
            <a:stCxn id="3" idx="6"/>
            <a:endCxn id="18" idx="2"/>
          </p:cNvCxnSpPr>
          <p:nvPr/>
        </p:nvCxnSpPr>
        <p:spPr>
          <a:xfrm>
            <a:off x="1644650" y="2400300"/>
            <a:ext cx="2317750" cy="20764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23389357-1CB4-5F40-AA50-8629BA3D4771}"/>
              </a:ext>
            </a:extLst>
          </p:cNvPr>
          <p:cNvCxnSpPr>
            <a:cxnSpLocks/>
            <a:stCxn id="3" idx="6"/>
            <a:endCxn id="17" idx="2"/>
          </p:cNvCxnSpPr>
          <p:nvPr/>
        </p:nvCxnSpPr>
        <p:spPr>
          <a:xfrm>
            <a:off x="1644650" y="2400300"/>
            <a:ext cx="2317750" cy="2540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D45AF1D0-A2F3-E645-AEBC-53C1E09FBC61}"/>
              </a:ext>
            </a:extLst>
          </p:cNvPr>
          <p:cNvCxnSpPr>
            <a:cxnSpLocks/>
            <a:stCxn id="11" idx="6"/>
          </p:cNvCxnSpPr>
          <p:nvPr/>
        </p:nvCxnSpPr>
        <p:spPr>
          <a:xfrm>
            <a:off x="1631950" y="2870200"/>
            <a:ext cx="2343150" cy="2317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BEC4360A-338C-1547-8F7B-818F640962ED}"/>
              </a:ext>
            </a:extLst>
          </p:cNvPr>
          <p:cNvCxnSpPr>
            <a:cxnSpLocks/>
            <a:stCxn id="11" idx="6"/>
            <a:endCxn id="20" idx="2"/>
          </p:cNvCxnSpPr>
          <p:nvPr/>
        </p:nvCxnSpPr>
        <p:spPr>
          <a:xfrm>
            <a:off x="1631950" y="2870200"/>
            <a:ext cx="2330450" cy="6794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0EE91CF8-6E84-2D48-A0E5-AF6612270257}"/>
              </a:ext>
            </a:extLst>
          </p:cNvPr>
          <p:cNvCxnSpPr>
            <a:cxnSpLocks/>
            <a:stCxn id="11" idx="6"/>
            <a:endCxn id="19" idx="2"/>
          </p:cNvCxnSpPr>
          <p:nvPr/>
        </p:nvCxnSpPr>
        <p:spPr>
          <a:xfrm>
            <a:off x="1631950" y="2870200"/>
            <a:ext cx="2330450" cy="1143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042AEE59-0C55-884B-AFCB-C5B21AA5D566}"/>
              </a:ext>
            </a:extLst>
          </p:cNvPr>
          <p:cNvCxnSpPr>
            <a:cxnSpLocks/>
            <a:stCxn id="11" idx="6"/>
            <a:endCxn id="18" idx="2"/>
          </p:cNvCxnSpPr>
          <p:nvPr/>
        </p:nvCxnSpPr>
        <p:spPr>
          <a:xfrm>
            <a:off x="1631950" y="2870200"/>
            <a:ext cx="2330450" cy="16065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94CC83E9-B394-B843-B297-EF0DADB6EB4D}"/>
              </a:ext>
            </a:extLst>
          </p:cNvPr>
          <p:cNvCxnSpPr>
            <a:cxnSpLocks/>
            <a:stCxn id="11" idx="6"/>
            <a:endCxn id="17" idx="2"/>
          </p:cNvCxnSpPr>
          <p:nvPr/>
        </p:nvCxnSpPr>
        <p:spPr>
          <a:xfrm>
            <a:off x="1631950" y="2870200"/>
            <a:ext cx="2330450" cy="20701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40D38141-F8EE-634C-86EF-B1ABA3B8DAFA}"/>
              </a:ext>
            </a:extLst>
          </p:cNvPr>
          <p:cNvCxnSpPr>
            <a:cxnSpLocks/>
            <a:stCxn id="11" idx="6"/>
            <a:endCxn id="22" idx="2"/>
          </p:cNvCxnSpPr>
          <p:nvPr/>
        </p:nvCxnSpPr>
        <p:spPr>
          <a:xfrm flipV="1">
            <a:off x="1631950" y="2660650"/>
            <a:ext cx="2330450" cy="2095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444E6659-8986-9D4F-B1B4-27BB1A75728A}"/>
              </a:ext>
            </a:extLst>
          </p:cNvPr>
          <p:cNvCxnSpPr>
            <a:cxnSpLocks/>
            <a:stCxn id="12" idx="6"/>
            <a:endCxn id="20" idx="2"/>
          </p:cNvCxnSpPr>
          <p:nvPr/>
        </p:nvCxnSpPr>
        <p:spPr>
          <a:xfrm>
            <a:off x="1631950" y="3340100"/>
            <a:ext cx="2330450" cy="2095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AA468CDB-C2D7-244A-9A40-EFE37C5B283B}"/>
              </a:ext>
            </a:extLst>
          </p:cNvPr>
          <p:cNvCxnSpPr>
            <a:cxnSpLocks/>
            <a:stCxn id="12" idx="6"/>
            <a:endCxn id="19" idx="2"/>
          </p:cNvCxnSpPr>
          <p:nvPr/>
        </p:nvCxnSpPr>
        <p:spPr>
          <a:xfrm>
            <a:off x="1631950" y="3340100"/>
            <a:ext cx="2330450" cy="6731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CCE1C196-0F8E-4143-A652-6CEBC92C78CD}"/>
              </a:ext>
            </a:extLst>
          </p:cNvPr>
          <p:cNvCxnSpPr>
            <a:cxnSpLocks/>
            <a:stCxn id="12" idx="6"/>
            <a:endCxn id="18" idx="2"/>
          </p:cNvCxnSpPr>
          <p:nvPr/>
        </p:nvCxnSpPr>
        <p:spPr>
          <a:xfrm>
            <a:off x="1631950" y="3340100"/>
            <a:ext cx="2330450" cy="11366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17CE9015-414A-D843-A505-71A943072769}"/>
              </a:ext>
            </a:extLst>
          </p:cNvPr>
          <p:cNvCxnSpPr>
            <a:cxnSpLocks/>
            <a:stCxn id="12" idx="6"/>
            <a:endCxn id="17" idx="2"/>
          </p:cNvCxnSpPr>
          <p:nvPr/>
        </p:nvCxnSpPr>
        <p:spPr>
          <a:xfrm>
            <a:off x="1631950" y="3340100"/>
            <a:ext cx="2330450" cy="1600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CD48F340-D628-0347-95E0-3187BCA663A3}"/>
              </a:ext>
            </a:extLst>
          </p:cNvPr>
          <p:cNvCxnSpPr>
            <a:cxnSpLocks/>
            <a:stCxn id="12" idx="6"/>
            <a:endCxn id="21" idx="2"/>
          </p:cNvCxnSpPr>
          <p:nvPr/>
        </p:nvCxnSpPr>
        <p:spPr>
          <a:xfrm flipV="1">
            <a:off x="1631950" y="3105150"/>
            <a:ext cx="2330450" cy="2349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E013948A-70AE-4D40-83F1-69B14448A158}"/>
              </a:ext>
            </a:extLst>
          </p:cNvPr>
          <p:cNvCxnSpPr>
            <a:cxnSpLocks/>
            <a:stCxn id="12" idx="6"/>
            <a:endCxn id="22" idx="2"/>
          </p:cNvCxnSpPr>
          <p:nvPr/>
        </p:nvCxnSpPr>
        <p:spPr>
          <a:xfrm flipV="1">
            <a:off x="1631950" y="2660650"/>
            <a:ext cx="2330450" cy="6794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C229755E-0670-0549-8AF7-90935D462763}"/>
              </a:ext>
            </a:extLst>
          </p:cNvPr>
          <p:cNvCxnSpPr>
            <a:cxnSpLocks/>
            <a:stCxn id="13" idx="6"/>
            <a:endCxn id="22" idx="2"/>
          </p:cNvCxnSpPr>
          <p:nvPr/>
        </p:nvCxnSpPr>
        <p:spPr>
          <a:xfrm flipV="1">
            <a:off x="1631950" y="2660650"/>
            <a:ext cx="2330450" cy="11493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AA98F3A4-1589-884A-8AF3-79F1001F54F9}"/>
              </a:ext>
            </a:extLst>
          </p:cNvPr>
          <p:cNvCxnSpPr>
            <a:cxnSpLocks/>
            <a:stCxn id="13" idx="6"/>
            <a:endCxn id="21" idx="2"/>
          </p:cNvCxnSpPr>
          <p:nvPr/>
        </p:nvCxnSpPr>
        <p:spPr>
          <a:xfrm flipV="1">
            <a:off x="1631950" y="3105150"/>
            <a:ext cx="2330450" cy="7048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AFD5D6B6-079A-C341-9D92-1BE9F821D04F}"/>
              </a:ext>
            </a:extLst>
          </p:cNvPr>
          <p:cNvCxnSpPr>
            <a:cxnSpLocks/>
            <a:stCxn id="13" idx="6"/>
            <a:endCxn id="20" idx="2"/>
          </p:cNvCxnSpPr>
          <p:nvPr/>
        </p:nvCxnSpPr>
        <p:spPr>
          <a:xfrm flipV="1">
            <a:off x="1631950" y="3549650"/>
            <a:ext cx="2330450" cy="2603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022EC3E9-F917-CB40-9150-28974004BB00}"/>
              </a:ext>
            </a:extLst>
          </p:cNvPr>
          <p:cNvCxnSpPr>
            <a:cxnSpLocks/>
            <a:stCxn id="13" idx="6"/>
            <a:endCxn id="20" idx="2"/>
          </p:cNvCxnSpPr>
          <p:nvPr/>
        </p:nvCxnSpPr>
        <p:spPr>
          <a:xfrm flipV="1">
            <a:off x="1631950" y="3549650"/>
            <a:ext cx="2330450" cy="2603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1BA53145-0C92-3E41-BEE9-1AFCB599C324}"/>
              </a:ext>
            </a:extLst>
          </p:cNvPr>
          <p:cNvCxnSpPr>
            <a:cxnSpLocks/>
            <a:stCxn id="13" idx="6"/>
            <a:endCxn id="19" idx="2"/>
          </p:cNvCxnSpPr>
          <p:nvPr/>
        </p:nvCxnSpPr>
        <p:spPr>
          <a:xfrm>
            <a:off x="1631950" y="3810000"/>
            <a:ext cx="2330450" cy="203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DC3A0C0F-05FE-4C48-A0A3-C0FAC26BC631}"/>
              </a:ext>
            </a:extLst>
          </p:cNvPr>
          <p:cNvCxnSpPr>
            <a:cxnSpLocks/>
            <a:stCxn id="13" idx="6"/>
            <a:endCxn id="18" idx="2"/>
          </p:cNvCxnSpPr>
          <p:nvPr/>
        </p:nvCxnSpPr>
        <p:spPr>
          <a:xfrm>
            <a:off x="1631950" y="3810000"/>
            <a:ext cx="2330450" cy="6667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AEA42116-2D0C-9D43-9128-B7CDBC8081E3}"/>
              </a:ext>
            </a:extLst>
          </p:cNvPr>
          <p:cNvCxnSpPr>
            <a:cxnSpLocks/>
            <a:stCxn id="13" idx="6"/>
            <a:endCxn id="17" idx="2"/>
          </p:cNvCxnSpPr>
          <p:nvPr/>
        </p:nvCxnSpPr>
        <p:spPr>
          <a:xfrm>
            <a:off x="1631950" y="3810000"/>
            <a:ext cx="2330450" cy="11303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F51A537F-366D-6748-92B2-219A42222AC6}"/>
              </a:ext>
            </a:extLst>
          </p:cNvPr>
          <p:cNvCxnSpPr>
            <a:cxnSpLocks/>
            <a:stCxn id="14" idx="6"/>
            <a:endCxn id="22" idx="2"/>
          </p:cNvCxnSpPr>
          <p:nvPr/>
        </p:nvCxnSpPr>
        <p:spPr>
          <a:xfrm flipV="1">
            <a:off x="1631950" y="2660650"/>
            <a:ext cx="2330450" cy="16192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866F791A-6021-3645-899F-CCFC74AD10CF}"/>
              </a:ext>
            </a:extLst>
          </p:cNvPr>
          <p:cNvCxnSpPr>
            <a:cxnSpLocks/>
            <a:stCxn id="14" idx="6"/>
            <a:endCxn id="21" idx="2"/>
          </p:cNvCxnSpPr>
          <p:nvPr/>
        </p:nvCxnSpPr>
        <p:spPr>
          <a:xfrm flipV="1">
            <a:off x="1631950" y="3105150"/>
            <a:ext cx="2330450" cy="11747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9DEDAA85-8ABC-7E4E-A045-0FCF84F2B3E8}"/>
              </a:ext>
            </a:extLst>
          </p:cNvPr>
          <p:cNvCxnSpPr>
            <a:cxnSpLocks/>
            <a:stCxn id="14" idx="6"/>
            <a:endCxn id="20" idx="2"/>
          </p:cNvCxnSpPr>
          <p:nvPr/>
        </p:nvCxnSpPr>
        <p:spPr>
          <a:xfrm flipV="1">
            <a:off x="1631950" y="3549650"/>
            <a:ext cx="2330450" cy="7302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B4CAC0BF-C01F-954E-A63D-8C3CC794B184}"/>
              </a:ext>
            </a:extLst>
          </p:cNvPr>
          <p:cNvCxnSpPr>
            <a:cxnSpLocks/>
            <a:stCxn id="14" idx="6"/>
            <a:endCxn id="19" idx="2"/>
          </p:cNvCxnSpPr>
          <p:nvPr/>
        </p:nvCxnSpPr>
        <p:spPr>
          <a:xfrm flipV="1">
            <a:off x="1631950" y="4013200"/>
            <a:ext cx="2330450" cy="2667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512D9960-61B9-FF4E-872F-C37DA02F36A4}"/>
              </a:ext>
            </a:extLst>
          </p:cNvPr>
          <p:cNvCxnSpPr>
            <a:cxnSpLocks/>
            <a:stCxn id="14" idx="6"/>
            <a:endCxn id="18" idx="2"/>
          </p:cNvCxnSpPr>
          <p:nvPr/>
        </p:nvCxnSpPr>
        <p:spPr>
          <a:xfrm>
            <a:off x="1631950" y="4279900"/>
            <a:ext cx="2330450" cy="1968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D0E52495-1C54-6C43-8999-C059B618A002}"/>
              </a:ext>
            </a:extLst>
          </p:cNvPr>
          <p:cNvCxnSpPr>
            <a:cxnSpLocks/>
            <a:stCxn id="14" idx="6"/>
            <a:endCxn id="17" idx="2"/>
          </p:cNvCxnSpPr>
          <p:nvPr/>
        </p:nvCxnSpPr>
        <p:spPr>
          <a:xfrm>
            <a:off x="1631950" y="4279900"/>
            <a:ext cx="2330450" cy="660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366784FC-5A39-884C-A1AA-9D983B0315EA}"/>
              </a:ext>
            </a:extLst>
          </p:cNvPr>
          <p:cNvCxnSpPr>
            <a:cxnSpLocks/>
            <a:stCxn id="15" idx="6"/>
            <a:endCxn id="22" idx="2"/>
          </p:cNvCxnSpPr>
          <p:nvPr/>
        </p:nvCxnSpPr>
        <p:spPr>
          <a:xfrm flipV="1">
            <a:off x="1631950" y="2660650"/>
            <a:ext cx="2330450" cy="20891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57687788-A8D1-2E4D-9EB1-0F49E0EFAD8B}"/>
              </a:ext>
            </a:extLst>
          </p:cNvPr>
          <p:cNvCxnSpPr>
            <a:cxnSpLocks/>
            <a:stCxn id="15" idx="6"/>
            <a:endCxn id="21" idx="2"/>
          </p:cNvCxnSpPr>
          <p:nvPr/>
        </p:nvCxnSpPr>
        <p:spPr>
          <a:xfrm flipV="1">
            <a:off x="1631950" y="3105150"/>
            <a:ext cx="2330450" cy="16446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>
            <a:extLst>
              <a:ext uri="{FF2B5EF4-FFF2-40B4-BE49-F238E27FC236}">
                <a16:creationId xmlns:a16="http://schemas.microsoft.com/office/drawing/2014/main" id="{F54ED173-E9C1-224B-AC28-6065A6DE5CBA}"/>
              </a:ext>
            </a:extLst>
          </p:cNvPr>
          <p:cNvCxnSpPr>
            <a:cxnSpLocks/>
            <a:stCxn id="15" idx="6"/>
            <a:endCxn id="20" idx="2"/>
          </p:cNvCxnSpPr>
          <p:nvPr/>
        </p:nvCxnSpPr>
        <p:spPr>
          <a:xfrm flipV="1">
            <a:off x="1631950" y="3549650"/>
            <a:ext cx="2330450" cy="12001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Arrow Connector 156">
            <a:extLst>
              <a:ext uri="{FF2B5EF4-FFF2-40B4-BE49-F238E27FC236}">
                <a16:creationId xmlns:a16="http://schemas.microsoft.com/office/drawing/2014/main" id="{D29C0B92-C4DA-424C-B33F-1D3525783596}"/>
              </a:ext>
            </a:extLst>
          </p:cNvPr>
          <p:cNvCxnSpPr>
            <a:cxnSpLocks/>
            <a:stCxn id="15" idx="6"/>
            <a:endCxn id="19" idx="2"/>
          </p:cNvCxnSpPr>
          <p:nvPr/>
        </p:nvCxnSpPr>
        <p:spPr>
          <a:xfrm flipV="1">
            <a:off x="1631950" y="4013200"/>
            <a:ext cx="2330450" cy="736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E09367A1-EBA3-6C43-91B3-6DCB10038E78}"/>
              </a:ext>
            </a:extLst>
          </p:cNvPr>
          <p:cNvCxnSpPr>
            <a:cxnSpLocks/>
            <a:stCxn id="15" idx="6"/>
            <a:endCxn id="18" idx="2"/>
          </p:cNvCxnSpPr>
          <p:nvPr/>
        </p:nvCxnSpPr>
        <p:spPr>
          <a:xfrm flipV="1">
            <a:off x="1631950" y="4476750"/>
            <a:ext cx="2330450" cy="2730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EADD6EDF-9C40-3944-B698-DFBE1BC00528}"/>
              </a:ext>
            </a:extLst>
          </p:cNvPr>
          <p:cNvCxnSpPr>
            <a:cxnSpLocks/>
            <a:stCxn id="15" idx="6"/>
            <a:endCxn id="17" idx="2"/>
          </p:cNvCxnSpPr>
          <p:nvPr/>
        </p:nvCxnSpPr>
        <p:spPr>
          <a:xfrm>
            <a:off x="1631950" y="4749800"/>
            <a:ext cx="2330450" cy="1905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BC6917C7-E52C-6C42-B68D-3B97CCD4A19C}"/>
              </a:ext>
            </a:extLst>
          </p:cNvPr>
          <p:cNvCxnSpPr>
            <a:cxnSpLocks/>
            <a:stCxn id="16" idx="6"/>
            <a:endCxn id="17" idx="2"/>
          </p:cNvCxnSpPr>
          <p:nvPr/>
        </p:nvCxnSpPr>
        <p:spPr>
          <a:xfrm flipV="1">
            <a:off x="1631950" y="4940300"/>
            <a:ext cx="2330450" cy="279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Arrow Connector 168">
            <a:extLst>
              <a:ext uri="{FF2B5EF4-FFF2-40B4-BE49-F238E27FC236}">
                <a16:creationId xmlns:a16="http://schemas.microsoft.com/office/drawing/2014/main" id="{78E04DF2-3E65-3A4C-84A6-A957658E32E2}"/>
              </a:ext>
            </a:extLst>
          </p:cNvPr>
          <p:cNvCxnSpPr>
            <a:cxnSpLocks/>
            <a:stCxn id="16" idx="6"/>
            <a:endCxn id="18" idx="2"/>
          </p:cNvCxnSpPr>
          <p:nvPr/>
        </p:nvCxnSpPr>
        <p:spPr>
          <a:xfrm flipV="1">
            <a:off x="1631950" y="4476750"/>
            <a:ext cx="2330450" cy="7429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0D513969-4B23-A24C-AA47-91C02DDF6E1A}"/>
              </a:ext>
            </a:extLst>
          </p:cNvPr>
          <p:cNvCxnSpPr>
            <a:cxnSpLocks/>
            <a:stCxn id="16" idx="6"/>
            <a:endCxn id="19" idx="2"/>
          </p:cNvCxnSpPr>
          <p:nvPr/>
        </p:nvCxnSpPr>
        <p:spPr>
          <a:xfrm flipV="1">
            <a:off x="1631950" y="4013200"/>
            <a:ext cx="2330450" cy="12065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C3F5532C-EB02-CC42-831C-13894E452972}"/>
              </a:ext>
            </a:extLst>
          </p:cNvPr>
          <p:cNvCxnSpPr>
            <a:cxnSpLocks/>
            <a:stCxn id="16" idx="6"/>
            <a:endCxn id="20" idx="2"/>
          </p:cNvCxnSpPr>
          <p:nvPr/>
        </p:nvCxnSpPr>
        <p:spPr>
          <a:xfrm flipV="1">
            <a:off x="1631950" y="3549650"/>
            <a:ext cx="2330450" cy="16700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Arrow Connector 177">
            <a:extLst>
              <a:ext uri="{FF2B5EF4-FFF2-40B4-BE49-F238E27FC236}">
                <a16:creationId xmlns:a16="http://schemas.microsoft.com/office/drawing/2014/main" id="{31C55B5C-A527-634D-A767-632AB0E965EB}"/>
              </a:ext>
            </a:extLst>
          </p:cNvPr>
          <p:cNvCxnSpPr>
            <a:cxnSpLocks/>
            <a:stCxn id="16" idx="6"/>
            <a:endCxn id="21" idx="2"/>
          </p:cNvCxnSpPr>
          <p:nvPr/>
        </p:nvCxnSpPr>
        <p:spPr>
          <a:xfrm flipV="1">
            <a:off x="1631950" y="3105150"/>
            <a:ext cx="2330450" cy="21145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Arrow Connector 180">
            <a:extLst>
              <a:ext uri="{FF2B5EF4-FFF2-40B4-BE49-F238E27FC236}">
                <a16:creationId xmlns:a16="http://schemas.microsoft.com/office/drawing/2014/main" id="{731B4F47-1F80-A649-A87C-1B6EB0FC7EAE}"/>
              </a:ext>
            </a:extLst>
          </p:cNvPr>
          <p:cNvCxnSpPr>
            <a:cxnSpLocks/>
            <a:stCxn id="16" idx="6"/>
            <a:endCxn id="22" idx="2"/>
          </p:cNvCxnSpPr>
          <p:nvPr/>
        </p:nvCxnSpPr>
        <p:spPr>
          <a:xfrm flipV="1">
            <a:off x="1631950" y="2660650"/>
            <a:ext cx="2330450" cy="25590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Arrow Connector 183">
            <a:extLst>
              <a:ext uri="{FF2B5EF4-FFF2-40B4-BE49-F238E27FC236}">
                <a16:creationId xmlns:a16="http://schemas.microsoft.com/office/drawing/2014/main" id="{B69A134F-C02A-4448-B53B-32CDCAAD6C31}"/>
              </a:ext>
            </a:extLst>
          </p:cNvPr>
          <p:cNvCxnSpPr>
            <a:cxnSpLocks/>
            <a:stCxn id="22" idx="6"/>
            <a:endCxn id="28" idx="2"/>
          </p:cNvCxnSpPr>
          <p:nvPr/>
        </p:nvCxnSpPr>
        <p:spPr>
          <a:xfrm>
            <a:off x="4279900" y="2660650"/>
            <a:ext cx="2165350" cy="50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2BC64F03-7CDB-5C4B-8675-CC24CC8C4C82}"/>
              </a:ext>
            </a:extLst>
          </p:cNvPr>
          <p:cNvCxnSpPr>
            <a:cxnSpLocks/>
            <a:stCxn id="22" idx="6"/>
            <a:endCxn id="27" idx="2"/>
          </p:cNvCxnSpPr>
          <p:nvPr/>
        </p:nvCxnSpPr>
        <p:spPr>
          <a:xfrm>
            <a:off x="4279900" y="2660650"/>
            <a:ext cx="2159000" cy="5207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Arrow Connector 189">
            <a:extLst>
              <a:ext uri="{FF2B5EF4-FFF2-40B4-BE49-F238E27FC236}">
                <a16:creationId xmlns:a16="http://schemas.microsoft.com/office/drawing/2014/main" id="{13DABF09-B3DE-7446-99C0-576AE425A31A}"/>
              </a:ext>
            </a:extLst>
          </p:cNvPr>
          <p:cNvCxnSpPr>
            <a:cxnSpLocks/>
            <a:stCxn id="22" idx="6"/>
            <a:endCxn id="26" idx="2"/>
          </p:cNvCxnSpPr>
          <p:nvPr/>
        </p:nvCxnSpPr>
        <p:spPr>
          <a:xfrm>
            <a:off x="4279900" y="2660650"/>
            <a:ext cx="2165350" cy="990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Arrow Connector 192">
            <a:extLst>
              <a:ext uri="{FF2B5EF4-FFF2-40B4-BE49-F238E27FC236}">
                <a16:creationId xmlns:a16="http://schemas.microsoft.com/office/drawing/2014/main" id="{EBDEDFAB-B990-944B-8B5C-5ED20480DB9F}"/>
              </a:ext>
            </a:extLst>
          </p:cNvPr>
          <p:cNvCxnSpPr>
            <a:cxnSpLocks/>
            <a:stCxn id="22" idx="6"/>
            <a:endCxn id="25" idx="2"/>
          </p:cNvCxnSpPr>
          <p:nvPr/>
        </p:nvCxnSpPr>
        <p:spPr>
          <a:xfrm>
            <a:off x="4279900" y="2660650"/>
            <a:ext cx="2165350" cy="14605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Arrow Connector 195">
            <a:extLst>
              <a:ext uri="{FF2B5EF4-FFF2-40B4-BE49-F238E27FC236}">
                <a16:creationId xmlns:a16="http://schemas.microsoft.com/office/drawing/2014/main" id="{19B124E6-AC07-0B43-A62A-14D3FBE5CAA9}"/>
              </a:ext>
            </a:extLst>
          </p:cNvPr>
          <p:cNvCxnSpPr>
            <a:cxnSpLocks/>
            <a:stCxn id="22" idx="6"/>
            <a:endCxn id="24" idx="2"/>
          </p:cNvCxnSpPr>
          <p:nvPr/>
        </p:nvCxnSpPr>
        <p:spPr>
          <a:xfrm>
            <a:off x="4279900" y="2660650"/>
            <a:ext cx="2165350" cy="1930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Arrow Connector 201">
            <a:extLst>
              <a:ext uri="{FF2B5EF4-FFF2-40B4-BE49-F238E27FC236}">
                <a16:creationId xmlns:a16="http://schemas.microsoft.com/office/drawing/2014/main" id="{8C64FFD4-9431-DC4C-AD75-D2819F5A1A1E}"/>
              </a:ext>
            </a:extLst>
          </p:cNvPr>
          <p:cNvCxnSpPr>
            <a:cxnSpLocks/>
            <a:endCxn id="27" idx="2"/>
          </p:cNvCxnSpPr>
          <p:nvPr/>
        </p:nvCxnSpPr>
        <p:spPr>
          <a:xfrm>
            <a:off x="4270375" y="3109383"/>
            <a:ext cx="2168525" cy="719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Arrow Connector 202">
            <a:extLst>
              <a:ext uri="{FF2B5EF4-FFF2-40B4-BE49-F238E27FC236}">
                <a16:creationId xmlns:a16="http://schemas.microsoft.com/office/drawing/2014/main" id="{D66091E5-8EE1-974B-8902-C36652711252}"/>
              </a:ext>
            </a:extLst>
          </p:cNvPr>
          <p:cNvCxnSpPr>
            <a:cxnSpLocks/>
            <a:endCxn id="26" idx="2"/>
          </p:cNvCxnSpPr>
          <p:nvPr/>
        </p:nvCxnSpPr>
        <p:spPr>
          <a:xfrm>
            <a:off x="4270375" y="3109383"/>
            <a:ext cx="2174875" cy="5418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Arrow Connector 203">
            <a:extLst>
              <a:ext uri="{FF2B5EF4-FFF2-40B4-BE49-F238E27FC236}">
                <a16:creationId xmlns:a16="http://schemas.microsoft.com/office/drawing/2014/main" id="{7342638C-5E5A-5242-9E23-1C063AD37032}"/>
              </a:ext>
            </a:extLst>
          </p:cNvPr>
          <p:cNvCxnSpPr>
            <a:cxnSpLocks/>
            <a:endCxn id="25" idx="2"/>
          </p:cNvCxnSpPr>
          <p:nvPr/>
        </p:nvCxnSpPr>
        <p:spPr>
          <a:xfrm>
            <a:off x="4270375" y="3109383"/>
            <a:ext cx="2174875" cy="10117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Arrow Connector 204">
            <a:extLst>
              <a:ext uri="{FF2B5EF4-FFF2-40B4-BE49-F238E27FC236}">
                <a16:creationId xmlns:a16="http://schemas.microsoft.com/office/drawing/2014/main" id="{C3958288-7265-B245-BA36-0B72BE9CE651}"/>
              </a:ext>
            </a:extLst>
          </p:cNvPr>
          <p:cNvCxnSpPr>
            <a:cxnSpLocks/>
            <a:endCxn id="24" idx="2"/>
          </p:cNvCxnSpPr>
          <p:nvPr/>
        </p:nvCxnSpPr>
        <p:spPr>
          <a:xfrm>
            <a:off x="4270375" y="3109383"/>
            <a:ext cx="2174875" cy="14816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Arrow Connector 206">
            <a:extLst>
              <a:ext uri="{FF2B5EF4-FFF2-40B4-BE49-F238E27FC236}">
                <a16:creationId xmlns:a16="http://schemas.microsoft.com/office/drawing/2014/main" id="{44A0A9D0-71A1-B345-B2D3-7DF00714F614}"/>
              </a:ext>
            </a:extLst>
          </p:cNvPr>
          <p:cNvCxnSpPr>
            <a:cxnSpLocks/>
            <a:endCxn id="28" idx="2"/>
          </p:cNvCxnSpPr>
          <p:nvPr/>
        </p:nvCxnSpPr>
        <p:spPr>
          <a:xfrm flipV="1">
            <a:off x="4270375" y="2711450"/>
            <a:ext cx="2174875" cy="3979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Straight Arrow Connector 208">
            <a:extLst>
              <a:ext uri="{FF2B5EF4-FFF2-40B4-BE49-F238E27FC236}">
                <a16:creationId xmlns:a16="http://schemas.microsoft.com/office/drawing/2014/main" id="{9A870145-150C-3B45-B2EF-C979C1997016}"/>
              </a:ext>
            </a:extLst>
          </p:cNvPr>
          <p:cNvCxnSpPr>
            <a:cxnSpLocks/>
            <a:endCxn id="26" idx="2"/>
          </p:cNvCxnSpPr>
          <p:nvPr/>
        </p:nvCxnSpPr>
        <p:spPr>
          <a:xfrm>
            <a:off x="4275138" y="3575050"/>
            <a:ext cx="2170112" cy="76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Arrow Connector 209">
            <a:extLst>
              <a:ext uri="{FF2B5EF4-FFF2-40B4-BE49-F238E27FC236}">
                <a16:creationId xmlns:a16="http://schemas.microsoft.com/office/drawing/2014/main" id="{7A32287B-BA8B-C349-9861-7C2552CF3358}"/>
              </a:ext>
            </a:extLst>
          </p:cNvPr>
          <p:cNvCxnSpPr>
            <a:cxnSpLocks/>
            <a:endCxn id="25" idx="2"/>
          </p:cNvCxnSpPr>
          <p:nvPr/>
        </p:nvCxnSpPr>
        <p:spPr>
          <a:xfrm>
            <a:off x="4275138" y="3575050"/>
            <a:ext cx="2170112" cy="5461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Arrow Connector 210">
            <a:extLst>
              <a:ext uri="{FF2B5EF4-FFF2-40B4-BE49-F238E27FC236}">
                <a16:creationId xmlns:a16="http://schemas.microsoft.com/office/drawing/2014/main" id="{B23B5288-3406-EA43-9BB8-FD8F66767390}"/>
              </a:ext>
            </a:extLst>
          </p:cNvPr>
          <p:cNvCxnSpPr>
            <a:cxnSpLocks/>
            <a:endCxn id="24" idx="2"/>
          </p:cNvCxnSpPr>
          <p:nvPr/>
        </p:nvCxnSpPr>
        <p:spPr>
          <a:xfrm>
            <a:off x="4275138" y="3575050"/>
            <a:ext cx="2170112" cy="1016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Arrow Connector 212">
            <a:extLst>
              <a:ext uri="{FF2B5EF4-FFF2-40B4-BE49-F238E27FC236}">
                <a16:creationId xmlns:a16="http://schemas.microsoft.com/office/drawing/2014/main" id="{88EF6825-6942-FF43-8514-889FCE8F39D9}"/>
              </a:ext>
            </a:extLst>
          </p:cNvPr>
          <p:cNvCxnSpPr>
            <a:cxnSpLocks/>
            <a:endCxn id="27" idx="2"/>
          </p:cNvCxnSpPr>
          <p:nvPr/>
        </p:nvCxnSpPr>
        <p:spPr>
          <a:xfrm flipV="1">
            <a:off x="4275138" y="3181350"/>
            <a:ext cx="2163762" cy="3937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Straight Arrow Connector 213">
            <a:extLst>
              <a:ext uri="{FF2B5EF4-FFF2-40B4-BE49-F238E27FC236}">
                <a16:creationId xmlns:a16="http://schemas.microsoft.com/office/drawing/2014/main" id="{E9772BEB-E0E6-AB49-81CB-258D068E1C11}"/>
              </a:ext>
            </a:extLst>
          </p:cNvPr>
          <p:cNvCxnSpPr>
            <a:cxnSpLocks/>
            <a:endCxn id="28" idx="2"/>
          </p:cNvCxnSpPr>
          <p:nvPr/>
        </p:nvCxnSpPr>
        <p:spPr>
          <a:xfrm flipV="1">
            <a:off x="4275138" y="2711450"/>
            <a:ext cx="2170112" cy="863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Straight Arrow Connector 227">
            <a:extLst>
              <a:ext uri="{FF2B5EF4-FFF2-40B4-BE49-F238E27FC236}">
                <a16:creationId xmlns:a16="http://schemas.microsoft.com/office/drawing/2014/main" id="{F3133C16-4DAF-F846-AE17-23251967E441}"/>
              </a:ext>
            </a:extLst>
          </p:cNvPr>
          <p:cNvCxnSpPr>
            <a:cxnSpLocks/>
            <a:endCxn id="25" idx="2"/>
          </p:cNvCxnSpPr>
          <p:nvPr/>
        </p:nvCxnSpPr>
        <p:spPr>
          <a:xfrm>
            <a:off x="4275818" y="4013200"/>
            <a:ext cx="2169432" cy="1079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Arrow Connector 228">
            <a:extLst>
              <a:ext uri="{FF2B5EF4-FFF2-40B4-BE49-F238E27FC236}">
                <a16:creationId xmlns:a16="http://schemas.microsoft.com/office/drawing/2014/main" id="{04982D72-D1CE-634E-A8FE-E40627EE756A}"/>
              </a:ext>
            </a:extLst>
          </p:cNvPr>
          <p:cNvCxnSpPr>
            <a:cxnSpLocks/>
            <a:endCxn id="24" idx="2"/>
          </p:cNvCxnSpPr>
          <p:nvPr/>
        </p:nvCxnSpPr>
        <p:spPr>
          <a:xfrm>
            <a:off x="4275818" y="4013200"/>
            <a:ext cx="2169432" cy="5778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Arrow Connector 230">
            <a:extLst>
              <a:ext uri="{FF2B5EF4-FFF2-40B4-BE49-F238E27FC236}">
                <a16:creationId xmlns:a16="http://schemas.microsoft.com/office/drawing/2014/main" id="{4797B378-5FF3-3345-94CA-51D3B0B87953}"/>
              </a:ext>
            </a:extLst>
          </p:cNvPr>
          <p:cNvCxnSpPr>
            <a:cxnSpLocks/>
            <a:endCxn id="26" idx="2"/>
          </p:cNvCxnSpPr>
          <p:nvPr/>
        </p:nvCxnSpPr>
        <p:spPr>
          <a:xfrm flipV="1">
            <a:off x="4275818" y="3651250"/>
            <a:ext cx="2169432" cy="3619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Arrow Connector 231">
            <a:extLst>
              <a:ext uri="{FF2B5EF4-FFF2-40B4-BE49-F238E27FC236}">
                <a16:creationId xmlns:a16="http://schemas.microsoft.com/office/drawing/2014/main" id="{B3FAD447-FE41-564F-AB33-667C7E328B55}"/>
              </a:ext>
            </a:extLst>
          </p:cNvPr>
          <p:cNvCxnSpPr>
            <a:cxnSpLocks/>
            <a:endCxn id="27" idx="2"/>
          </p:cNvCxnSpPr>
          <p:nvPr/>
        </p:nvCxnSpPr>
        <p:spPr>
          <a:xfrm flipV="1">
            <a:off x="4275818" y="3181350"/>
            <a:ext cx="2163082" cy="8318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Arrow Connector 232">
            <a:extLst>
              <a:ext uri="{FF2B5EF4-FFF2-40B4-BE49-F238E27FC236}">
                <a16:creationId xmlns:a16="http://schemas.microsoft.com/office/drawing/2014/main" id="{DFB9301C-ABDC-1E4A-AF2C-6A81C38ED7F3}"/>
              </a:ext>
            </a:extLst>
          </p:cNvPr>
          <p:cNvCxnSpPr>
            <a:cxnSpLocks/>
            <a:endCxn id="28" idx="2"/>
          </p:cNvCxnSpPr>
          <p:nvPr/>
        </p:nvCxnSpPr>
        <p:spPr>
          <a:xfrm flipV="1">
            <a:off x="4275818" y="2711450"/>
            <a:ext cx="2169432" cy="13017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Arrow Connector 245">
            <a:extLst>
              <a:ext uri="{FF2B5EF4-FFF2-40B4-BE49-F238E27FC236}">
                <a16:creationId xmlns:a16="http://schemas.microsoft.com/office/drawing/2014/main" id="{0FB33EAB-4854-8E4C-8A36-918F2DF7C4FF}"/>
              </a:ext>
            </a:extLst>
          </p:cNvPr>
          <p:cNvCxnSpPr>
            <a:cxnSpLocks/>
            <a:endCxn id="24" idx="2"/>
          </p:cNvCxnSpPr>
          <p:nvPr/>
        </p:nvCxnSpPr>
        <p:spPr>
          <a:xfrm>
            <a:off x="4276725" y="4476750"/>
            <a:ext cx="2168525" cy="1143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Straight Arrow Connector 247">
            <a:extLst>
              <a:ext uri="{FF2B5EF4-FFF2-40B4-BE49-F238E27FC236}">
                <a16:creationId xmlns:a16="http://schemas.microsoft.com/office/drawing/2014/main" id="{7591C1E7-FC3F-F341-AB4F-9E191882C761}"/>
              </a:ext>
            </a:extLst>
          </p:cNvPr>
          <p:cNvCxnSpPr>
            <a:cxnSpLocks/>
            <a:endCxn id="25" idx="2"/>
          </p:cNvCxnSpPr>
          <p:nvPr/>
        </p:nvCxnSpPr>
        <p:spPr>
          <a:xfrm flipV="1">
            <a:off x="4276725" y="4121150"/>
            <a:ext cx="2168525" cy="355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9" name="Straight Arrow Connector 248">
            <a:extLst>
              <a:ext uri="{FF2B5EF4-FFF2-40B4-BE49-F238E27FC236}">
                <a16:creationId xmlns:a16="http://schemas.microsoft.com/office/drawing/2014/main" id="{D62EAEF3-C1F5-254F-AD0A-64A9EEB8E8E3}"/>
              </a:ext>
            </a:extLst>
          </p:cNvPr>
          <p:cNvCxnSpPr>
            <a:cxnSpLocks/>
            <a:endCxn id="26" idx="2"/>
          </p:cNvCxnSpPr>
          <p:nvPr/>
        </p:nvCxnSpPr>
        <p:spPr>
          <a:xfrm flipV="1">
            <a:off x="4276725" y="3651250"/>
            <a:ext cx="2168525" cy="8255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Arrow Connector 249">
            <a:extLst>
              <a:ext uri="{FF2B5EF4-FFF2-40B4-BE49-F238E27FC236}">
                <a16:creationId xmlns:a16="http://schemas.microsoft.com/office/drawing/2014/main" id="{E9202318-9094-654B-8B7F-41BF90835BEF}"/>
              </a:ext>
            </a:extLst>
          </p:cNvPr>
          <p:cNvCxnSpPr>
            <a:cxnSpLocks/>
            <a:endCxn id="27" idx="2"/>
          </p:cNvCxnSpPr>
          <p:nvPr/>
        </p:nvCxnSpPr>
        <p:spPr>
          <a:xfrm flipV="1">
            <a:off x="4276725" y="3181350"/>
            <a:ext cx="2162175" cy="1295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Straight Arrow Connector 250">
            <a:extLst>
              <a:ext uri="{FF2B5EF4-FFF2-40B4-BE49-F238E27FC236}">
                <a16:creationId xmlns:a16="http://schemas.microsoft.com/office/drawing/2014/main" id="{03212167-A2D9-FA4C-9F6B-87EFD01937A6}"/>
              </a:ext>
            </a:extLst>
          </p:cNvPr>
          <p:cNvCxnSpPr>
            <a:cxnSpLocks/>
            <a:endCxn id="28" idx="2"/>
          </p:cNvCxnSpPr>
          <p:nvPr/>
        </p:nvCxnSpPr>
        <p:spPr>
          <a:xfrm flipV="1">
            <a:off x="4276725" y="2711450"/>
            <a:ext cx="2168525" cy="17653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Straight Arrow Connector 257">
            <a:extLst>
              <a:ext uri="{FF2B5EF4-FFF2-40B4-BE49-F238E27FC236}">
                <a16:creationId xmlns:a16="http://schemas.microsoft.com/office/drawing/2014/main" id="{B86B996A-B37C-774B-B8F2-E5A5BD0C564C}"/>
              </a:ext>
            </a:extLst>
          </p:cNvPr>
          <p:cNvCxnSpPr>
            <a:cxnSpLocks/>
            <a:stCxn id="17" idx="6"/>
            <a:endCxn id="24" idx="2"/>
          </p:cNvCxnSpPr>
          <p:nvPr/>
        </p:nvCxnSpPr>
        <p:spPr>
          <a:xfrm flipV="1">
            <a:off x="4279900" y="4591050"/>
            <a:ext cx="2165350" cy="3492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Straight Arrow Connector 260">
            <a:extLst>
              <a:ext uri="{FF2B5EF4-FFF2-40B4-BE49-F238E27FC236}">
                <a16:creationId xmlns:a16="http://schemas.microsoft.com/office/drawing/2014/main" id="{7E62174D-6AF9-374A-A4C8-AB69E0C75182}"/>
              </a:ext>
            </a:extLst>
          </p:cNvPr>
          <p:cNvCxnSpPr>
            <a:cxnSpLocks/>
            <a:stCxn id="17" idx="6"/>
            <a:endCxn id="25" idx="2"/>
          </p:cNvCxnSpPr>
          <p:nvPr/>
        </p:nvCxnSpPr>
        <p:spPr>
          <a:xfrm flipV="1">
            <a:off x="4279900" y="4121150"/>
            <a:ext cx="2165350" cy="8191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Straight Arrow Connector 263">
            <a:extLst>
              <a:ext uri="{FF2B5EF4-FFF2-40B4-BE49-F238E27FC236}">
                <a16:creationId xmlns:a16="http://schemas.microsoft.com/office/drawing/2014/main" id="{A7BA104F-BFE4-3143-83FD-2105BD339DCC}"/>
              </a:ext>
            </a:extLst>
          </p:cNvPr>
          <p:cNvCxnSpPr>
            <a:cxnSpLocks/>
            <a:stCxn id="17" idx="6"/>
            <a:endCxn id="26" idx="2"/>
          </p:cNvCxnSpPr>
          <p:nvPr/>
        </p:nvCxnSpPr>
        <p:spPr>
          <a:xfrm flipV="1">
            <a:off x="4279900" y="3651250"/>
            <a:ext cx="2165350" cy="12890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Straight Arrow Connector 266">
            <a:extLst>
              <a:ext uri="{FF2B5EF4-FFF2-40B4-BE49-F238E27FC236}">
                <a16:creationId xmlns:a16="http://schemas.microsoft.com/office/drawing/2014/main" id="{04209CD5-5231-4C43-97FE-EC54F0F19359}"/>
              </a:ext>
            </a:extLst>
          </p:cNvPr>
          <p:cNvCxnSpPr>
            <a:cxnSpLocks/>
            <a:stCxn id="17" idx="6"/>
            <a:endCxn id="27" idx="2"/>
          </p:cNvCxnSpPr>
          <p:nvPr/>
        </p:nvCxnSpPr>
        <p:spPr>
          <a:xfrm flipV="1">
            <a:off x="4279900" y="3181350"/>
            <a:ext cx="2159000" cy="17589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Straight Arrow Connector 269">
            <a:extLst>
              <a:ext uri="{FF2B5EF4-FFF2-40B4-BE49-F238E27FC236}">
                <a16:creationId xmlns:a16="http://schemas.microsoft.com/office/drawing/2014/main" id="{451924EF-3E4C-7649-A6F2-7D515F6558DA}"/>
              </a:ext>
            </a:extLst>
          </p:cNvPr>
          <p:cNvCxnSpPr>
            <a:cxnSpLocks/>
            <a:stCxn id="17" idx="6"/>
            <a:endCxn id="28" idx="2"/>
          </p:cNvCxnSpPr>
          <p:nvPr/>
        </p:nvCxnSpPr>
        <p:spPr>
          <a:xfrm flipV="1">
            <a:off x="4279900" y="2711450"/>
            <a:ext cx="2165350" cy="22288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Straight Arrow Connector 272">
            <a:extLst>
              <a:ext uri="{FF2B5EF4-FFF2-40B4-BE49-F238E27FC236}">
                <a16:creationId xmlns:a16="http://schemas.microsoft.com/office/drawing/2014/main" id="{8D0C0A82-0CDE-9846-B6F6-0CF96F8DDF29}"/>
              </a:ext>
            </a:extLst>
          </p:cNvPr>
          <p:cNvCxnSpPr>
            <a:cxnSpLocks/>
            <a:stCxn id="28" idx="6"/>
            <a:endCxn id="32" idx="2"/>
          </p:cNvCxnSpPr>
          <p:nvPr/>
        </p:nvCxnSpPr>
        <p:spPr>
          <a:xfrm>
            <a:off x="6762750" y="2711450"/>
            <a:ext cx="1816100" cy="2391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Arrow Connector 275">
            <a:extLst>
              <a:ext uri="{FF2B5EF4-FFF2-40B4-BE49-F238E27FC236}">
                <a16:creationId xmlns:a16="http://schemas.microsoft.com/office/drawing/2014/main" id="{C80308AA-BD5B-4E4A-B754-F75F4278B99A}"/>
              </a:ext>
            </a:extLst>
          </p:cNvPr>
          <p:cNvCxnSpPr>
            <a:cxnSpLocks/>
            <a:stCxn id="28" idx="6"/>
            <a:endCxn id="30" idx="2"/>
          </p:cNvCxnSpPr>
          <p:nvPr/>
        </p:nvCxnSpPr>
        <p:spPr>
          <a:xfrm>
            <a:off x="6762750" y="2711450"/>
            <a:ext cx="1822450" cy="734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9" name="Straight Arrow Connector 278">
            <a:extLst>
              <a:ext uri="{FF2B5EF4-FFF2-40B4-BE49-F238E27FC236}">
                <a16:creationId xmlns:a16="http://schemas.microsoft.com/office/drawing/2014/main" id="{C796C056-8F22-AA44-B472-D19E9FEB0A37}"/>
              </a:ext>
            </a:extLst>
          </p:cNvPr>
          <p:cNvCxnSpPr>
            <a:cxnSpLocks/>
            <a:stCxn id="28" idx="6"/>
            <a:endCxn id="31" idx="2"/>
          </p:cNvCxnSpPr>
          <p:nvPr/>
        </p:nvCxnSpPr>
        <p:spPr>
          <a:xfrm>
            <a:off x="6762750" y="2711450"/>
            <a:ext cx="1816100" cy="12297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Straight Arrow Connector 281">
            <a:extLst>
              <a:ext uri="{FF2B5EF4-FFF2-40B4-BE49-F238E27FC236}">
                <a16:creationId xmlns:a16="http://schemas.microsoft.com/office/drawing/2014/main" id="{01B59592-0C73-9B4F-83CF-9286C5BB2CBC}"/>
              </a:ext>
            </a:extLst>
          </p:cNvPr>
          <p:cNvCxnSpPr>
            <a:cxnSpLocks/>
            <a:stCxn id="28" idx="6"/>
            <a:endCxn id="29" idx="2"/>
          </p:cNvCxnSpPr>
          <p:nvPr/>
        </p:nvCxnSpPr>
        <p:spPr>
          <a:xfrm>
            <a:off x="6762750" y="2711450"/>
            <a:ext cx="1822450" cy="17250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Straight Arrow Connector 284">
            <a:extLst>
              <a:ext uri="{FF2B5EF4-FFF2-40B4-BE49-F238E27FC236}">
                <a16:creationId xmlns:a16="http://schemas.microsoft.com/office/drawing/2014/main" id="{B3B22CC5-AD9E-A843-BFCD-45162310D1E7}"/>
              </a:ext>
            </a:extLst>
          </p:cNvPr>
          <p:cNvCxnSpPr>
            <a:cxnSpLocks/>
            <a:endCxn id="30" idx="2"/>
          </p:cNvCxnSpPr>
          <p:nvPr/>
        </p:nvCxnSpPr>
        <p:spPr>
          <a:xfrm>
            <a:off x="6762750" y="3195108"/>
            <a:ext cx="1822450" cy="2508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6" name="Straight Arrow Connector 285">
            <a:extLst>
              <a:ext uri="{FF2B5EF4-FFF2-40B4-BE49-F238E27FC236}">
                <a16:creationId xmlns:a16="http://schemas.microsoft.com/office/drawing/2014/main" id="{1E5F0C8F-F210-A84C-A884-C781147BDFFD}"/>
              </a:ext>
            </a:extLst>
          </p:cNvPr>
          <p:cNvCxnSpPr>
            <a:cxnSpLocks/>
            <a:endCxn id="31" idx="2"/>
          </p:cNvCxnSpPr>
          <p:nvPr/>
        </p:nvCxnSpPr>
        <p:spPr>
          <a:xfrm>
            <a:off x="6762750" y="3195108"/>
            <a:ext cx="1816100" cy="7461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Straight Arrow Connector 286">
            <a:extLst>
              <a:ext uri="{FF2B5EF4-FFF2-40B4-BE49-F238E27FC236}">
                <a16:creationId xmlns:a16="http://schemas.microsoft.com/office/drawing/2014/main" id="{C4B4749C-C8BD-2546-B178-AD73C7C662E7}"/>
              </a:ext>
            </a:extLst>
          </p:cNvPr>
          <p:cNvCxnSpPr>
            <a:cxnSpLocks/>
            <a:endCxn id="29" idx="2"/>
          </p:cNvCxnSpPr>
          <p:nvPr/>
        </p:nvCxnSpPr>
        <p:spPr>
          <a:xfrm>
            <a:off x="6762750" y="3195108"/>
            <a:ext cx="1822450" cy="12414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Straight Arrow Connector 287">
            <a:extLst>
              <a:ext uri="{FF2B5EF4-FFF2-40B4-BE49-F238E27FC236}">
                <a16:creationId xmlns:a16="http://schemas.microsoft.com/office/drawing/2014/main" id="{2BF3E454-6FBB-8940-91F9-F4742E45C958}"/>
              </a:ext>
            </a:extLst>
          </p:cNvPr>
          <p:cNvCxnSpPr>
            <a:cxnSpLocks/>
            <a:endCxn id="32" idx="2"/>
          </p:cNvCxnSpPr>
          <p:nvPr/>
        </p:nvCxnSpPr>
        <p:spPr>
          <a:xfrm flipV="1">
            <a:off x="6762750" y="2950633"/>
            <a:ext cx="1816100" cy="244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3" name="Straight Arrow Connector 292">
            <a:extLst>
              <a:ext uri="{FF2B5EF4-FFF2-40B4-BE49-F238E27FC236}">
                <a16:creationId xmlns:a16="http://schemas.microsoft.com/office/drawing/2014/main" id="{728F0BA0-6B01-6547-87B1-34DA521EBFB0}"/>
              </a:ext>
            </a:extLst>
          </p:cNvPr>
          <p:cNvCxnSpPr>
            <a:cxnSpLocks/>
            <a:endCxn id="31" idx="2"/>
          </p:cNvCxnSpPr>
          <p:nvPr/>
        </p:nvCxnSpPr>
        <p:spPr>
          <a:xfrm>
            <a:off x="6769100" y="3675592"/>
            <a:ext cx="1809750" cy="2656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Straight Arrow Connector 293">
            <a:extLst>
              <a:ext uri="{FF2B5EF4-FFF2-40B4-BE49-F238E27FC236}">
                <a16:creationId xmlns:a16="http://schemas.microsoft.com/office/drawing/2014/main" id="{5FEA47C7-67BB-D04A-B380-B3E6611FDE23}"/>
              </a:ext>
            </a:extLst>
          </p:cNvPr>
          <p:cNvCxnSpPr>
            <a:cxnSpLocks/>
            <a:endCxn id="29" idx="2"/>
          </p:cNvCxnSpPr>
          <p:nvPr/>
        </p:nvCxnSpPr>
        <p:spPr>
          <a:xfrm>
            <a:off x="6769100" y="3675592"/>
            <a:ext cx="1816100" cy="7609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Straight Arrow Connector 294">
            <a:extLst>
              <a:ext uri="{FF2B5EF4-FFF2-40B4-BE49-F238E27FC236}">
                <a16:creationId xmlns:a16="http://schemas.microsoft.com/office/drawing/2014/main" id="{43A0711D-D0B9-A54F-9F8C-8D43CDC8ED54}"/>
              </a:ext>
            </a:extLst>
          </p:cNvPr>
          <p:cNvCxnSpPr>
            <a:cxnSpLocks/>
            <a:endCxn id="30" idx="2"/>
          </p:cNvCxnSpPr>
          <p:nvPr/>
        </p:nvCxnSpPr>
        <p:spPr>
          <a:xfrm flipV="1">
            <a:off x="6769100" y="3445933"/>
            <a:ext cx="1816100" cy="2296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6" name="Straight Arrow Connector 295">
            <a:extLst>
              <a:ext uri="{FF2B5EF4-FFF2-40B4-BE49-F238E27FC236}">
                <a16:creationId xmlns:a16="http://schemas.microsoft.com/office/drawing/2014/main" id="{A84C90BB-E4EF-2943-81D5-342A37AC6502}"/>
              </a:ext>
            </a:extLst>
          </p:cNvPr>
          <p:cNvCxnSpPr>
            <a:cxnSpLocks/>
            <a:endCxn id="32" idx="2"/>
          </p:cNvCxnSpPr>
          <p:nvPr/>
        </p:nvCxnSpPr>
        <p:spPr>
          <a:xfrm flipV="1">
            <a:off x="6769100" y="2950633"/>
            <a:ext cx="1809750" cy="7249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1" name="Straight Arrow Connector 300">
            <a:extLst>
              <a:ext uri="{FF2B5EF4-FFF2-40B4-BE49-F238E27FC236}">
                <a16:creationId xmlns:a16="http://schemas.microsoft.com/office/drawing/2014/main" id="{8E8F9A30-D124-1A44-B2C0-EB674C0DF613}"/>
              </a:ext>
            </a:extLst>
          </p:cNvPr>
          <p:cNvCxnSpPr>
            <a:cxnSpLocks/>
            <a:endCxn id="29" idx="2"/>
          </p:cNvCxnSpPr>
          <p:nvPr/>
        </p:nvCxnSpPr>
        <p:spPr>
          <a:xfrm>
            <a:off x="6756400" y="4148667"/>
            <a:ext cx="1828800" cy="2878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2" name="Straight Arrow Connector 301">
            <a:extLst>
              <a:ext uri="{FF2B5EF4-FFF2-40B4-BE49-F238E27FC236}">
                <a16:creationId xmlns:a16="http://schemas.microsoft.com/office/drawing/2014/main" id="{3CF61298-A84F-5E46-B220-FDA2EDA852ED}"/>
              </a:ext>
            </a:extLst>
          </p:cNvPr>
          <p:cNvCxnSpPr>
            <a:cxnSpLocks/>
            <a:endCxn id="31" idx="2"/>
          </p:cNvCxnSpPr>
          <p:nvPr/>
        </p:nvCxnSpPr>
        <p:spPr>
          <a:xfrm flipV="1">
            <a:off x="6756400" y="3941233"/>
            <a:ext cx="1822450" cy="2074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3" name="Straight Arrow Connector 302">
            <a:extLst>
              <a:ext uri="{FF2B5EF4-FFF2-40B4-BE49-F238E27FC236}">
                <a16:creationId xmlns:a16="http://schemas.microsoft.com/office/drawing/2014/main" id="{1FDA3E22-5AA0-6041-9DCF-9B539CB39262}"/>
              </a:ext>
            </a:extLst>
          </p:cNvPr>
          <p:cNvCxnSpPr>
            <a:cxnSpLocks/>
            <a:endCxn id="30" idx="2"/>
          </p:cNvCxnSpPr>
          <p:nvPr/>
        </p:nvCxnSpPr>
        <p:spPr>
          <a:xfrm flipV="1">
            <a:off x="6756400" y="3445933"/>
            <a:ext cx="1828800" cy="7027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4" name="Straight Arrow Connector 303">
            <a:extLst>
              <a:ext uri="{FF2B5EF4-FFF2-40B4-BE49-F238E27FC236}">
                <a16:creationId xmlns:a16="http://schemas.microsoft.com/office/drawing/2014/main" id="{664865CD-50B4-124E-8FD8-32D2C53D095F}"/>
              </a:ext>
            </a:extLst>
          </p:cNvPr>
          <p:cNvCxnSpPr>
            <a:cxnSpLocks/>
            <a:endCxn id="32" idx="2"/>
          </p:cNvCxnSpPr>
          <p:nvPr/>
        </p:nvCxnSpPr>
        <p:spPr>
          <a:xfrm flipV="1">
            <a:off x="6756400" y="2950633"/>
            <a:ext cx="1822450" cy="11980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" name="Straight Arrow Connector 308">
            <a:extLst>
              <a:ext uri="{FF2B5EF4-FFF2-40B4-BE49-F238E27FC236}">
                <a16:creationId xmlns:a16="http://schemas.microsoft.com/office/drawing/2014/main" id="{EFAF7FF1-9222-0743-86B6-21E3CCF41E88}"/>
              </a:ext>
            </a:extLst>
          </p:cNvPr>
          <p:cNvCxnSpPr>
            <a:cxnSpLocks/>
            <a:endCxn id="32" idx="2"/>
          </p:cNvCxnSpPr>
          <p:nvPr/>
        </p:nvCxnSpPr>
        <p:spPr>
          <a:xfrm flipV="1">
            <a:off x="6769100" y="2950633"/>
            <a:ext cx="1809750" cy="16541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0" name="Straight Arrow Connector 309">
            <a:extLst>
              <a:ext uri="{FF2B5EF4-FFF2-40B4-BE49-F238E27FC236}">
                <a16:creationId xmlns:a16="http://schemas.microsoft.com/office/drawing/2014/main" id="{D8C670D7-FF56-A44C-9AA9-465F050F8A24}"/>
              </a:ext>
            </a:extLst>
          </p:cNvPr>
          <p:cNvCxnSpPr>
            <a:cxnSpLocks/>
            <a:endCxn id="30" idx="2"/>
          </p:cNvCxnSpPr>
          <p:nvPr/>
        </p:nvCxnSpPr>
        <p:spPr>
          <a:xfrm flipV="1">
            <a:off x="6769100" y="3445933"/>
            <a:ext cx="1816100" cy="11588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1" name="Straight Arrow Connector 310">
            <a:extLst>
              <a:ext uri="{FF2B5EF4-FFF2-40B4-BE49-F238E27FC236}">
                <a16:creationId xmlns:a16="http://schemas.microsoft.com/office/drawing/2014/main" id="{FCBB5DDA-6BCF-B745-939A-0DD20641CFC2}"/>
              </a:ext>
            </a:extLst>
          </p:cNvPr>
          <p:cNvCxnSpPr>
            <a:cxnSpLocks/>
            <a:endCxn id="31" idx="2"/>
          </p:cNvCxnSpPr>
          <p:nvPr/>
        </p:nvCxnSpPr>
        <p:spPr>
          <a:xfrm flipV="1">
            <a:off x="6769100" y="3941233"/>
            <a:ext cx="1809750" cy="6635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2" name="Straight Arrow Connector 311">
            <a:extLst>
              <a:ext uri="{FF2B5EF4-FFF2-40B4-BE49-F238E27FC236}">
                <a16:creationId xmlns:a16="http://schemas.microsoft.com/office/drawing/2014/main" id="{F6A64616-FBCD-BD4A-8818-721A32A2BABC}"/>
              </a:ext>
            </a:extLst>
          </p:cNvPr>
          <p:cNvCxnSpPr>
            <a:cxnSpLocks/>
            <a:endCxn id="29" idx="2"/>
          </p:cNvCxnSpPr>
          <p:nvPr/>
        </p:nvCxnSpPr>
        <p:spPr>
          <a:xfrm flipV="1">
            <a:off x="6769100" y="4436533"/>
            <a:ext cx="1816100" cy="1682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7" name="Straight Arrow Connector 316">
            <a:extLst>
              <a:ext uri="{FF2B5EF4-FFF2-40B4-BE49-F238E27FC236}">
                <a16:creationId xmlns:a16="http://schemas.microsoft.com/office/drawing/2014/main" id="{A4707537-0B2D-D843-80DF-D7BE14C19EF6}"/>
              </a:ext>
            </a:extLst>
          </p:cNvPr>
          <p:cNvCxnSpPr>
            <a:cxnSpLocks/>
            <a:stCxn id="32" idx="6"/>
            <a:endCxn id="37" idx="2"/>
          </p:cNvCxnSpPr>
          <p:nvPr/>
        </p:nvCxnSpPr>
        <p:spPr>
          <a:xfrm>
            <a:off x="8896350" y="2950633"/>
            <a:ext cx="1562100" cy="3767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0" name="Straight Arrow Connector 319">
            <a:extLst>
              <a:ext uri="{FF2B5EF4-FFF2-40B4-BE49-F238E27FC236}">
                <a16:creationId xmlns:a16="http://schemas.microsoft.com/office/drawing/2014/main" id="{88A9E7D1-0A67-294D-A661-3244C80BF0AF}"/>
              </a:ext>
            </a:extLst>
          </p:cNvPr>
          <p:cNvCxnSpPr>
            <a:cxnSpLocks/>
            <a:stCxn id="32" idx="6"/>
            <a:endCxn id="36" idx="2"/>
          </p:cNvCxnSpPr>
          <p:nvPr/>
        </p:nvCxnSpPr>
        <p:spPr>
          <a:xfrm>
            <a:off x="8896350" y="2950633"/>
            <a:ext cx="1562100" cy="11133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3" name="Straight Arrow Connector 322">
            <a:extLst>
              <a:ext uri="{FF2B5EF4-FFF2-40B4-BE49-F238E27FC236}">
                <a16:creationId xmlns:a16="http://schemas.microsoft.com/office/drawing/2014/main" id="{979EAB7C-AAC6-1048-802B-0FFA66AF67BA}"/>
              </a:ext>
            </a:extLst>
          </p:cNvPr>
          <p:cNvCxnSpPr>
            <a:cxnSpLocks/>
            <a:endCxn id="37" idx="2"/>
          </p:cNvCxnSpPr>
          <p:nvPr/>
        </p:nvCxnSpPr>
        <p:spPr>
          <a:xfrm flipV="1">
            <a:off x="8896350" y="3327400"/>
            <a:ext cx="1562100" cy="1185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4" name="Straight Arrow Connector 323">
            <a:extLst>
              <a:ext uri="{FF2B5EF4-FFF2-40B4-BE49-F238E27FC236}">
                <a16:creationId xmlns:a16="http://schemas.microsoft.com/office/drawing/2014/main" id="{5E843FD4-F08D-D240-B5C1-C20CB0711C6D}"/>
              </a:ext>
            </a:extLst>
          </p:cNvPr>
          <p:cNvCxnSpPr>
            <a:cxnSpLocks/>
            <a:endCxn id="36" idx="2"/>
          </p:cNvCxnSpPr>
          <p:nvPr/>
        </p:nvCxnSpPr>
        <p:spPr>
          <a:xfrm>
            <a:off x="8896350" y="3445933"/>
            <a:ext cx="1562100" cy="6180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7" name="Straight Arrow Connector 326">
            <a:extLst>
              <a:ext uri="{FF2B5EF4-FFF2-40B4-BE49-F238E27FC236}">
                <a16:creationId xmlns:a16="http://schemas.microsoft.com/office/drawing/2014/main" id="{DC3E024F-0B3D-D447-9526-14FBE7086A20}"/>
              </a:ext>
            </a:extLst>
          </p:cNvPr>
          <p:cNvCxnSpPr>
            <a:cxnSpLocks/>
            <a:endCxn id="37" idx="2"/>
          </p:cNvCxnSpPr>
          <p:nvPr/>
        </p:nvCxnSpPr>
        <p:spPr>
          <a:xfrm flipV="1">
            <a:off x="8896350" y="3327400"/>
            <a:ext cx="1562100" cy="6148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8" name="Straight Arrow Connector 327">
            <a:extLst>
              <a:ext uri="{FF2B5EF4-FFF2-40B4-BE49-F238E27FC236}">
                <a16:creationId xmlns:a16="http://schemas.microsoft.com/office/drawing/2014/main" id="{07CA11A2-6930-E745-A52E-6A110521A439}"/>
              </a:ext>
            </a:extLst>
          </p:cNvPr>
          <p:cNvCxnSpPr>
            <a:cxnSpLocks/>
            <a:endCxn id="36" idx="2"/>
          </p:cNvCxnSpPr>
          <p:nvPr/>
        </p:nvCxnSpPr>
        <p:spPr>
          <a:xfrm>
            <a:off x="8896350" y="3942291"/>
            <a:ext cx="1562100" cy="1217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1" name="Straight Arrow Connector 330">
            <a:extLst>
              <a:ext uri="{FF2B5EF4-FFF2-40B4-BE49-F238E27FC236}">
                <a16:creationId xmlns:a16="http://schemas.microsoft.com/office/drawing/2014/main" id="{E3FA49E2-521A-DF46-918E-F79CE7A7CA1A}"/>
              </a:ext>
            </a:extLst>
          </p:cNvPr>
          <p:cNvCxnSpPr>
            <a:cxnSpLocks/>
            <a:endCxn id="37" idx="2"/>
          </p:cNvCxnSpPr>
          <p:nvPr/>
        </p:nvCxnSpPr>
        <p:spPr>
          <a:xfrm flipV="1">
            <a:off x="8896350" y="3327400"/>
            <a:ext cx="1562100" cy="11210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2" name="Straight Arrow Connector 331">
            <a:extLst>
              <a:ext uri="{FF2B5EF4-FFF2-40B4-BE49-F238E27FC236}">
                <a16:creationId xmlns:a16="http://schemas.microsoft.com/office/drawing/2014/main" id="{3CC16C0E-355F-F24E-BF85-03B01A30D79C}"/>
              </a:ext>
            </a:extLst>
          </p:cNvPr>
          <p:cNvCxnSpPr>
            <a:cxnSpLocks/>
            <a:endCxn id="36" idx="2"/>
          </p:cNvCxnSpPr>
          <p:nvPr/>
        </p:nvCxnSpPr>
        <p:spPr>
          <a:xfrm flipV="1">
            <a:off x="8896350" y="4064000"/>
            <a:ext cx="1562100" cy="3844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5" name="TextBox 334">
            <a:extLst>
              <a:ext uri="{FF2B5EF4-FFF2-40B4-BE49-F238E27FC236}">
                <a16:creationId xmlns:a16="http://schemas.microsoft.com/office/drawing/2014/main" id="{9668BA66-E796-694E-B4DF-118A3284D793}"/>
              </a:ext>
            </a:extLst>
          </p:cNvPr>
          <p:cNvSpPr txBox="1"/>
          <p:nvPr/>
        </p:nvSpPr>
        <p:spPr>
          <a:xfrm rot="16200000">
            <a:off x="480253" y="3428483"/>
            <a:ext cx="1238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Input Layer</a:t>
            </a:r>
          </a:p>
        </p:txBody>
      </p:sp>
      <p:sp>
        <p:nvSpPr>
          <p:cNvPr id="336" name="TextBox 335">
            <a:extLst>
              <a:ext uri="{FF2B5EF4-FFF2-40B4-BE49-F238E27FC236}">
                <a16:creationId xmlns:a16="http://schemas.microsoft.com/office/drawing/2014/main" id="{2C8A503E-B9EC-004C-8B5A-3AF418B75CA9}"/>
              </a:ext>
            </a:extLst>
          </p:cNvPr>
          <p:cNvSpPr txBox="1"/>
          <p:nvPr/>
        </p:nvSpPr>
        <p:spPr>
          <a:xfrm rot="16200000">
            <a:off x="10296331" y="3435078"/>
            <a:ext cx="1410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Output Layer</a:t>
            </a:r>
          </a:p>
        </p:txBody>
      </p:sp>
      <p:sp>
        <p:nvSpPr>
          <p:cNvPr id="338" name="Right Brace 337">
            <a:extLst>
              <a:ext uri="{FF2B5EF4-FFF2-40B4-BE49-F238E27FC236}">
                <a16:creationId xmlns:a16="http://schemas.microsoft.com/office/drawing/2014/main" id="{3B801F05-07E8-2F4B-BC3B-C7D002C6ED48}"/>
              </a:ext>
            </a:extLst>
          </p:cNvPr>
          <p:cNvSpPr/>
          <p:nvPr/>
        </p:nvSpPr>
        <p:spPr>
          <a:xfrm rot="5400000">
            <a:off x="6239042" y="3082506"/>
            <a:ext cx="505327" cy="505861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9" name="TextBox 338">
            <a:extLst>
              <a:ext uri="{FF2B5EF4-FFF2-40B4-BE49-F238E27FC236}">
                <a16:creationId xmlns:a16="http://schemas.microsoft.com/office/drawing/2014/main" id="{32115C0A-E2D6-1248-AEAD-F913DA92B5E7}"/>
              </a:ext>
            </a:extLst>
          </p:cNvPr>
          <p:cNvSpPr txBox="1"/>
          <p:nvPr/>
        </p:nvSpPr>
        <p:spPr>
          <a:xfrm>
            <a:off x="5694018" y="5776396"/>
            <a:ext cx="1502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Hidden Layers</a:t>
            </a:r>
          </a:p>
        </p:txBody>
      </p:sp>
    </p:spTree>
    <p:extLst>
      <p:ext uri="{BB962C8B-B14F-4D97-AF65-F5344CB8AC3E}">
        <p14:creationId xmlns:p14="http://schemas.microsoft.com/office/powerpoint/2010/main" val="38791741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142649-8025-3E46-8C86-CE56DFE5DA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900" y="441325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+mn-lt"/>
              </a:rPr>
              <a:t>Data Pre-processing </a:t>
            </a:r>
            <a:br>
              <a:rPr lang="en-US" b="1" dirty="0">
                <a:solidFill>
                  <a:schemeClr val="bg1"/>
                </a:solidFill>
                <a:latin typeface="+mn-lt"/>
              </a:rPr>
            </a:br>
            <a:r>
              <a:rPr lang="en-US" b="1" dirty="0">
                <a:solidFill>
                  <a:schemeClr val="bg1"/>
                </a:solidFill>
                <a:latin typeface="+mn-lt"/>
              </a:rPr>
              <a:t>Pipeline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B2479C4-3128-0A40-9B4A-7BAB95E21402}"/>
              </a:ext>
            </a:extLst>
          </p:cNvPr>
          <p:cNvSpPr txBox="1"/>
          <p:nvPr/>
        </p:nvSpPr>
        <p:spPr>
          <a:xfrm>
            <a:off x="749300" y="2336800"/>
            <a:ext cx="475591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Spoke with some Data Scientists at NASA JPL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Used a package called </a:t>
            </a:r>
            <a:r>
              <a:rPr lang="en-US" sz="2400" dirty="0" err="1">
                <a:solidFill>
                  <a:schemeClr val="bg1"/>
                </a:solidFill>
              </a:rPr>
              <a:t>LightKurve</a:t>
            </a:r>
            <a:r>
              <a:rPr lang="en-US" sz="2400" dirty="0">
                <a:solidFill>
                  <a:schemeClr val="bg1"/>
                </a:solidFill>
              </a:rPr>
              <a:t> that was created by Kepler GO office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FE3832D-F7E7-634B-B8B5-1416D7BD5807}"/>
              </a:ext>
            </a:extLst>
          </p:cNvPr>
          <p:cNvGrpSpPr/>
          <p:nvPr/>
        </p:nvGrpSpPr>
        <p:grpSpPr>
          <a:xfrm>
            <a:off x="749300" y="5196840"/>
            <a:ext cx="3898900" cy="762000"/>
            <a:chOff x="12700" y="3759200"/>
            <a:chExt cx="5397500" cy="1079500"/>
          </a:xfrm>
        </p:grpSpPr>
        <p:sp>
          <p:nvSpPr>
            <p:cNvPr id="18" name="Parallelogram 17">
              <a:extLst>
                <a:ext uri="{FF2B5EF4-FFF2-40B4-BE49-F238E27FC236}">
                  <a16:creationId xmlns:a16="http://schemas.microsoft.com/office/drawing/2014/main" id="{258338C9-4F13-854C-8231-2A9BA07A38E4}"/>
                </a:ext>
              </a:extLst>
            </p:cNvPr>
            <p:cNvSpPr/>
            <p:nvPr/>
          </p:nvSpPr>
          <p:spPr>
            <a:xfrm>
              <a:off x="12700" y="3759200"/>
              <a:ext cx="5397500" cy="1079500"/>
            </a:xfrm>
            <a:prstGeom prst="parallelogram">
              <a:avLst/>
            </a:prstGeom>
            <a:solidFill>
              <a:srgbClr val="2E86F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839EEE8B-0EDF-594F-A9F9-D7E8152959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4200" y="3952698"/>
              <a:ext cx="4279900" cy="850900"/>
            </a:xfrm>
            <a:prstGeom prst="rect">
              <a:avLst/>
            </a:prstGeom>
          </p:spPr>
        </p:pic>
      </p:grp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F14024D-B68C-D245-8EAA-46C4C5E72675}"/>
              </a:ext>
            </a:extLst>
          </p:cNvPr>
          <p:cNvSpPr txBox="1">
            <a:spLocks/>
          </p:cNvSpPr>
          <p:nvPr/>
        </p:nvSpPr>
        <p:spPr>
          <a:xfrm>
            <a:off x="5791200" y="723106"/>
            <a:ext cx="3394700" cy="562689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</a:rPr>
              <a:t>.fits file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</a:rPr>
              <a:t> 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</a:rPr>
              <a:t>       </a:t>
            </a:r>
            <a:r>
              <a:rPr lang="en-US" dirty="0">
                <a:solidFill>
                  <a:schemeClr val="bg1"/>
                </a:solidFill>
                <a:sym typeface="Wingdings" pitchFamily="2" charset="2"/>
              </a:rPr>
              <a:t> 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  <a:sym typeface="Wingdings" pitchFamily="2" charset="2"/>
              </a:rPr>
              <a:t>target pixel file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>
              <a:solidFill>
                <a:schemeClr val="bg1"/>
              </a:solidFill>
              <a:sym typeface="Wingdings" pitchFamily="2" charset="2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  <a:sym typeface="Wingdings" pitchFamily="2" charset="2"/>
              </a:rPr>
              <a:t>           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  <a:sym typeface="Wingdings" pitchFamily="2" charset="2"/>
              </a:rPr>
              <a:t>light curve 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  <a:sym typeface="Wingdings" pitchFamily="2" charset="2"/>
              </a:rPr>
              <a:t> 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  <a:sym typeface="Wingdings" pitchFamily="2" charset="2"/>
              </a:rPr>
              <a:t>       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  <a:sym typeface="Wingdings" pitchFamily="2" charset="2"/>
              </a:rPr>
              <a:t> pandas </a:t>
            </a:r>
            <a:r>
              <a:rPr lang="en-US" dirty="0" err="1">
                <a:solidFill>
                  <a:schemeClr val="bg1"/>
                </a:solidFill>
                <a:sym typeface="Wingdings" pitchFamily="2" charset="2"/>
              </a:rPr>
              <a:t>dataframe</a:t>
            </a:r>
            <a:endParaRPr lang="en-US" dirty="0">
              <a:solidFill>
                <a:schemeClr val="bg1"/>
              </a:solidFill>
              <a:sym typeface="Wingdings" pitchFamily="2" charset="2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>
              <a:solidFill>
                <a:schemeClr val="bg1"/>
              </a:solidFill>
              <a:sym typeface="Wingdings" pitchFamily="2" charset="2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>
              <a:solidFill>
                <a:schemeClr val="bg1"/>
              </a:solidFill>
              <a:sym typeface="Wingdings" pitchFamily="2" charset="2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b="1" dirty="0">
                <a:solidFill>
                  <a:schemeClr val="accent4"/>
                </a:solidFill>
                <a:sym typeface="Wingdings" pitchFamily="2" charset="2"/>
              </a:rPr>
              <a:t>1D vector</a:t>
            </a:r>
            <a:endParaRPr lang="en-US" b="1" dirty="0">
              <a:solidFill>
                <a:schemeClr val="accent4"/>
              </a:solidFill>
            </a:endParaRPr>
          </a:p>
        </p:txBody>
      </p:sp>
      <p:sp>
        <p:nvSpPr>
          <p:cNvPr id="25" name="Down Arrow 24">
            <a:extLst>
              <a:ext uri="{FF2B5EF4-FFF2-40B4-BE49-F238E27FC236}">
                <a16:creationId xmlns:a16="http://schemas.microsoft.com/office/drawing/2014/main" id="{8E279869-2770-E740-8ED9-1EA5F2B72B9E}"/>
              </a:ext>
            </a:extLst>
          </p:cNvPr>
          <p:cNvSpPr/>
          <p:nvPr/>
        </p:nvSpPr>
        <p:spPr>
          <a:xfrm>
            <a:off x="7158350" y="1046164"/>
            <a:ext cx="660400" cy="7415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6E4098DB-BCDA-CE42-8067-9B25200FD3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71886" y="165100"/>
            <a:ext cx="2544628" cy="6343650"/>
          </a:xfrm>
          <a:prstGeom prst="rect">
            <a:avLst/>
          </a:prstGeom>
        </p:spPr>
      </p:pic>
      <p:sp>
        <p:nvSpPr>
          <p:cNvPr id="30" name="Down Arrow 29">
            <a:extLst>
              <a:ext uri="{FF2B5EF4-FFF2-40B4-BE49-F238E27FC236}">
                <a16:creationId xmlns:a16="http://schemas.microsoft.com/office/drawing/2014/main" id="{3ECD92BB-FB41-DB4F-AD95-1B61B1BEB02F}"/>
              </a:ext>
            </a:extLst>
          </p:cNvPr>
          <p:cNvSpPr/>
          <p:nvPr/>
        </p:nvSpPr>
        <p:spPr>
          <a:xfrm>
            <a:off x="7158350" y="2274888"/>
            <a:ext cx="660400" cy="7415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Down Arrow 30">
            <a:extLst>
              <a:ext uri="{FF2B5EF4-FFF2-40B4-BE49-F238E27FC236}">
                <a16:creationId xmlns:a16="http://schemas.microsoft.com/office/drawing/2014/main" id="{A73EDE93-1A50-6548-88F1-038A319D3DA3}"/>
              </a:ext>
            </a:extLst>
          </p:cNvPr>
          <p:cNvSpPr/>
          <p:nvPr/>
        </p:nvSpPr>
        <p:spPr>
          <a:xfrm>
            <a:off x="7158350" y="3452812"/>
            <a:ext cx="660400" cy="7415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Down Arrow 31">
            <a:extLst>
              <a:ext uri="{FF2B5EF4-FFF2-40B4-BE49-F238E27FC236}">
                <a16:creationId xmlns:a16="http://schemas.microsoft.com/office/drawing/2014/main" id="{498DDE06-2BF1-6C4F-9A1E-C40FA64AAAD8}"/>
              </a:ext>
            </a:extLst>
          </p:cNvPr>
          <p:cNvSpPr/>
          <p:nvPr/>
        </p:nvSpPr>
        <p:spPr>
          <a:xfrm>
            <a:off x="7158350" y="4745036"/>
            <a:ext cx="660400" cy="7415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029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2B319-73A0-4C4F-A737-48582D675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333181"/>
            <a:ext cx="10515600" cy="1876619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+mn-lt"/>
              </a:rPr>
              <a:t>Understanding the</a:t>
            </a:r>
            <a:br>
              <a:rPr lang="en-US" b="1" dirty="0">
                <a:solidFill>
                  <a:schemeClr val="bg1"/>
                </a:solidFill>
                <a:latin typeface="+mn-lt"/>
              </a:rPr>
            </a:br>
            <a:r>
              <a:rPr lang="en-US" b="1" dirty="0">
                <a:solidFill>
                  <a:schemeClr val="bg1"/>
                </a:solidFill>
                <a:latin typeface="+mn-lt"/>
              </a:rPr>
              <a:t>Light Curve Data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308A18F-E7A2-C141-A9D5-8AA9AF4DF72A}"/>
              </a:ext>
            </a:extLst>
          </p:cNvPr>
          <p:cNvGrpSpPr/>
          <p:nvPr/>
        </p:nvGrpSpPr>
        <p:grpSpPr>
          <a:xfrm>
            <a:off x="234950" y="2362199"/>
            <a:ext cx="5111750" cy="5229225"/>
            <a:chOff x="6191250" y="359162"/>
            <a:chExt cx="5943600" cy="5943600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C2DFA8A6-E795-784F-A92F-43C663D7DC87}"/>
                </a:ext>
              </a:extLst>
            </p:cNvPr>
            <p:cNvSpPr/>
            <p:nvPr/>
          </p:nvSpPr>
          <p:spPr>
            <a:xfrm>
              <a:off x="6540500" y="711200"/>
              <a:ext cx="5245100" cy="51181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1532D9BE-C6EA-3140-AABC-D3A2180EF137}"/>
                </a:ext>
              </a:extLst>
            </p:cNvPr>
            <p:cNvSpPr/>
            <p:nvPr/>
          </p:nvSpPr>
          <p:spPr>
            <a:xfrm>
              <a:off x="6191250" y="359162"/>
              <a:ext cx="5943600" cy="5943600"/>
            </a:xfrm>
            <a:prstGeom prst="ellipse">
              <a:avLst/>
            </a:prstGeom>
            <a:noFill/>
            <a:ln w="539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EC7F64FB-B9B1-F946-9F58-16F0B9AD1D5E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</a:blip>
          <a:stretch>
            <a:fillRect/>
          </a:stretch>
        </p:blipFill>
        <p:spPr>
          <a:xfrm>
            <a:off x="845511" y="3755623"/>
            <a:ext cx="3904313" cy="244019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83084BF-A0BF-4947-B6B8-387D1B25E7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9686" y="165100"/>
            <a:ext cx="2544628" cy="634365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04EE7F0-D9C2-4448-A7ED-322FD6DBBBCD}"/>
              </a:ext>
            </a:extLst>
          </p:cNvPr>
          <p:cNvSpPr/>
          <p:nvPr/>
        </p:nvSpPr>
        <p:spPr>
          <a:xfrm>
            <a:off x="7226300" y="2209800"/>
            <a:ext cx="2286000" cy="1701800"/>
          </a:xfrm>
          <a:prstGeom prst="rect">
            <a:avLst/>
          </a:prstGeom>
          <a:solidFill>
            <a:srgbClr val="FF0000">
              <a:alpha val="24000"/>
            </a:srgbClr>
          </a:solidFill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ight Brace 2">
            <a:extLst>
              <a:ext uri="{FF2B5EF4-FFF2-40B4-BE49-F238E27FC236}">
                <a16:creationId xmlns:a16="http://schemas.microsoft.com/office/drawing/2014/main" id="{74F53D00-4393-8A48-872B-E7F272B5A568}"/>
              </a:ext>
            </a:extLst>
          </p:cNvPr>
          <p:cNvSpPr/>
          <p:nvPr/>
        </p:nvSpPr>
        <p:spPr>
          <a:xfrm>
            <a:off x="9654314" y="165100"/>
            <a:ext cx="492986" cy="6343650"/>
          </a:xfrm>
          <a:prstGeom prst="rightBrace">
            <a:avLst/>
          </a:prstGeom>
          <a:ln w="25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D38103-0D17-474A-BEDD-4024DAD319DB}"/>
              </a:ext>
            </a:extLst>
          </p:cNvPr>
          <p:cNvSpPr txBox="1"/>
          <p:nvPr/>
        </p:nvSpPr>
        <p:spPr>
          <a:xfrm>
            <a:off x="10147301" y="1999863"/>
            <a:ext cx="18034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>
                <a:solidFill>
                  <a:schemeClr val="bg1"/>
                </a:solidFill>
              </a:rPr>
              <a:t>Flux</a:t>
            </a:r>
            <a:r>
              <a:rPr lang="en-US" dirty="0">
                <a:solidFill>
                  <a:schemeClr val="bg1"/>
                </a:solidFill>
              </a:rPr>
              <a:t>:</a:t>
            </a:r>
          </a:p>
          <a:p>
            <a:r>
              <a:rPr lang="en-US" dirty="0">
                <a:solidFill>
                  <a:schemeClr val="bg1"/>
                </a:solidFill>
              </a:rPr>
              <a:t>(Measurement of energy/area)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1626 rows total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6621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2B319-73A0-4C4F-A737-48582D675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333181"/>
            <a:ext cx="10515600" cy="1876619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+mn-lt"/>
              </a:rPr>
              <a:t>Feature Engineering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83084BF-A0BF-4947-B6B8-387D1B25E7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9686" y="165100"/>
            <a:ext cx="2544628" cy="634365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04EE7F0-D9C2-4448-A7ED-322FD6DBBBCD}"/>
              </a:ext>
            </a:extLst>
          </p:cNvPr>
          <p:cNvSpPr/>
          <p:nvPr/>
        </p:nvSpPr>
        <p:spPr>
          <a:xfrm>
            <a:off x="7226300" y="2214137"/>
            <a:ext cx="2286000" cy="1701800"/>
          </a:xfrm>
          <a:prstGeom prst="rect">
            <a:avLst/>
          </a:prstGeom>
          <a:solidFill>
            <a:srgbClr val="FF0000">
              <a:alpha val="24000"/>
            </a:srgbClr>
          </a:solidFill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ight Brace 2">
            <a:extLst>
              <a:ext uri="{FF2B5EF4-FFF2-40B4-BE49-F238E27FC236}">
                <a16:creationId xmlns:a16="http://schemas.microsoft.com/office/drawing/2014/main" id="{74F53D00-4393-8A48-872B-E7F272B5A568}"/>
              </a:ext>
            </a:extLst>
          </p:cNvPr>
          <p:cNvSpPr/>
          <p:nvPr/>
        </p:nvSpPr>
        <p:spPr>
          <a:xfrm>
            <a:off x="9654314" y="165100"/>
            <a:ext cx="492986" cy="6343650"/>
          </a:xfrm>
          <a:prstGeom prst="rightBrace">
            <a:avLst/>
          </a:prstGeom>
          <a:ln w="25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D38103-0D17-474A-BEDD-4024DAD319DB}"/>
              </a:ext>
            </a:extLst>
          </p:cNvPr>
          <p:cNvSpPr txBox="1"/>
          <p:nvPr/>
        </p:nvSpPr>
        <p:spPr>
          <a:xfrm>
            <a:off x="10147301" y="1999863"/>
            <a:ext cx="18034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>
                <a:solidFill>
                  <a:schemeClr val="bg1"/>
                </a:solidFill>
              </a:rPr>
              <a:t>Flux</a:t>
            </a:r>
            <a:r>
              <a:rPr lang="en-US" dirty="0">
                <a:solidFill>
                  <a:schemeClr val="bg1"/>
                </a:solidFill>
              </a:rPr>
              <a:t>:</a:t>
            </a:r>
          </a:p>
          <a:p>
            <a:r>
              <a:rPr lang="en-US" dirty="0">
                <a:solidFill>
                  <a:schemeClr val="bg1"/>
                </a:solidFill>
              </a:rPr>
              <a:t>(Measurement of energy/area)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1626 rows total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50363D-3F24-B04C-B34B-9196FBFEEBF3}"/>
              </a:ext>
            </a:extLst>
          </p:cNvPr>
          <p:cNvSpPr txBox="1"/>
          <p:nvPr/>
        </p:nvSpPr>
        <p:spPr>
          <a:xfrm>
            <a:off x="1066800" y="1999863"/>
            <a:ext cx="243996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Min Flux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Max Flux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Delta Flux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First Percentile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Third Percentile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Fifth Percentile</a:t>
            </a:r>
          </a:p>
        </p:txBody>
      </p:sp>
    </p:spTree>
    <p:extLst>
      <p:ext uri="{BB962C8B-B14F-4D97-AF65-F5344CB8AC3E}">
        <p14:creationId xmlns:p14="http://schemas.microsoft.com/office/powerpoint/2010/main" val="30556905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2B319-73A0-4C4F-A737-48582D675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333181"/>
            <a:ext cx="10515600" cy="1876619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+mn-lt"/>
              </a:rPr>
              <a:t>Feature Engineering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50363D-3F24-B04C-B34B-9196FBFEEBF3}"/>
              </a:ext>
            </a:extLst>
          </p:cNvPr>
          <p:cNvSpPr txBox="1"/>
          <p:nvPr/>
        </p:nvSpPr>
        <p:spPr>
          <a:xfrm>
            <a:off x="1066800" y="1999863"/>
            <a:ext cx="2439963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Min Flux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Max Flux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Delta Flux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First Percentile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Third Percentile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Fifth Percentile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4"/>
                </a:solidFill>
              </a:rPr>
              <a:t>Target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3B40D89-77E3-E841-B499-61A0961D04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0185"/>
          <a:stretch/>
        </p:blipFill>
        <p:spPr>
          <a:xfrm>
            <a:off x="4233297" y="1816100"/>
            <a:ext cx="7414062" cy="45212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435218F-468F-FF4B-A77C-EB56D32D2BDB}"/>
              </a:ext>
            </a:extLst>
          </p:cNvPr>
          <p:cNvSpPr/>
          <p:nvPr/>
        </p:nvSpPr>
        <p:spPr>
          <a:xfrm>
            <a:off x="9702800" y="1816100"/>
            <a:ext cx="749300" cy="4521200"/>
          </a:xfrm>
          <a:prstGeom prst="rect">
            <a:avLst/>
          </a:prstGeom>
          <a:solidFill>
            <a:srgbClr val="FF0000">
              <a:alpha val="24000"/>
            </a:srgbClr>
          </a:solidFill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648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0F6024-8EDB-D049-A207-DB397F8B93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375400" cy="1325563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+mn-lt"/>
              </a:rPr>
              <a:t>Curate the Target Data</a:t>
            </a:r>
          </a:p>
        </p:txBody>
      </p:sp>
      <p:pic>
        <p:nvPicPr>
          <p:cNvPr id="4" name="Content Placeholder 8">
            <a:extLst>
              <a:ext uri="{FF2B5EF4-FFF2-40B4-BE49-F238E27FC236}">
                <a16:creationId xmlns:a16="http://schemas.microsoft.com/office/drawing/2014/main" id="{E65A7DC2-6233-A942-BCDF-D4A743B104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2500" y="220454"/>
            <a:ext cx="4564400" cy="638830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B12D06F-0481-1B42-94BE-D2205135D6BF}"/>
              </a:ext>
            </a:extLst>
          </p:cNvPr>
          <p:cNvSpPr txBox="1"/>
          <p:nvPr/>
        </p:nvSpPr>
        <p:spPr>
          <a:xfrm>
            <a:off x="838200" y="1968500"/>
            <a:ext cx="588009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Match </a:t>
            </a:r>
            <a:r>
              <a:rPr lang="en-US" sz="2400" dirty="0" err="1">
                <a:solidFill>
                  <a:schemeClr val="bg1"/>
                </a:solidFill>
              </a:rPr>
              <a:t>KepIDs</a:t>
            </a:r>
            <a:r>
              <a:rPr lang="en-US" sz="2400" dirty="0">
                <a:solidFill>
                  <a:schemeClr val="bg1"/>
                </a:solidFill>
              </a:rPr>
              <a:t>, and create the targets for the dataset.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Labelled Data acquired from NASA Exoplanet Archive.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True = confirmed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False = false positive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No confirmed negatives.</a:t>
            </a:r>
          </a:p>
        </p:txBody>
      </p:sp>
    </p:spTree>
    <p:extLst>
      <p:ext uri="{BB962C8B-B14F-4D97-AF65-F5344CB8AC3E}">
        <p14:creationId xmlns:p14="http://schemas.microsoft.com/office/powerpoint/2010/main" val="37946529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B62B2-BDFE-1241-AAEC-685E187AD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+mn-lt"/>
              </a:rPr>
              <a:t>Building a Model to Detect Planets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B44478-147A-2E41-9683-82CA36F07D21}"/>
              </a:ext>
            </a:extLst>
          </p:cNvPr>
          <p:cNvSpPr txBox="1"/>
          <p:nvPr/>
        </p:nvSpPr>
        <p:spPr>
          <a:xfrm>
            <a:off x="990600" y="2222499"/>
            <a:ext cx="32385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>
                <a:solidFill>
                  <a:schemeClr val="bg1"/>
                </a:solidFill>
              </a:rPr>
              <a:t>Input</a:t>
            </a:r>
          </a:p>
          <a:p>
            <a:endParaRPr lang="en-US" sz="28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Dataset with 6 features:</a:t>
            </a:r>
          </a:p>
          <a:p>
            <a:pPr marL="457200" indent="-457200">
              <a:buFontTx/>
              <a:buChar char="-"/>
            </a:pPr>
            <a:r>
              <a:rPr lang="en-US" sz="2400" dirty="0">
                <a:solidFill>
                  <a:schemeClr val="bg1"/>
                </a:solidFill>
              </a:rPr>
              <a:t>Minimum Flux</a:t>
            </a:r>
          </a:p>
          <a:p>
            <a:pPr marL="457200" indent="-457200">
              <a:buFontTx/>
              <a:buChar char="-"/>
            </a:pPr>
            <a:r>
              <a:rPr lang="en-US" sz="2400" dirty="0">
                <a:solidFill>
                  <a:schemeClr val="bg1"/>
                </a:solidFill>
              </a:rPr>
              <a:t>Maximum Flux</a:t>
            </a:r>
          </a:p>
          <a:p>
            <a:pPr marL="457200" indent="-457200">
              <a:buFontTx/>
              <a:buChar char="-"/>
            </a:pPr>
            <a:r>
              <a:rPr lang="en-US" sz="2400" dirty="0">
                <a:solidFill>
                  <a:schemeClr val="bg1"/>
                </a:solidFill>
              </a:rPr>
              <a:t>Delta flux</a:t>
            </a:r>
          </a:p>
          <a:p>
            <a:pPr marL="457200" indent="-457200">
              <a:buFontTx/>
              <a:buChar char="-"/>
            </a:pPr>
            <a:r>
              <a:rPr lang="en-US" sz="2400" dirty="0">
                <a:solidFill>
                  <a:schemeClr val="bg1"/>
                </a:solidFill>
              </a:rPr>
              <a:t>1</a:t>
            </a:r>
            <a:r>
              <a:rPr lang="en-US" sz="2400" baseline="30000" dirty="0">
                <a:solidFill>
                  <a:schemeClr val="bg1"/>
                </a:solidFill>
              </a:rPr>
              <a:t>st</a:t>
            </a:r>
            <a:r>
              <a:rPr lang="en-US" sz="2400" dirty="0">
                <a:solidFill>
                  <a:schemeClr val="bg1"/>
                </a:solidFill>
              </a:rPr>
              <a:t> percentile</a:t>
            </a:r>
          </a:p>
          <a:p>
            <a:pPr marL="457200" indent="-457200">
              <a:buFontTx/>
              <a:buChar char="-"/>
            </a:pPr>
            <a:r>
              <a:rPr lang="en-US" sz="2400" dirty="0">
                <a:solidFill>
                  <a:schemeClr val="bg1"/>
                </a:solidFill>
              </a:rPr>
              <a:t>3</a:t>
            </a:r>
            <a:r>
              <a:rPr lang="en-US" sz="2400" baseline="30000" dirty="0">
                <a:solidFill>
                  <a:schemeClr val="bg1"/>
                </a:solidFill>
              </a:rPr>
              <a:t>rd</a:t>
            </a:r>
            <a:r>
              <a:rPr lang="en-US" sz="2400" dirty="0">
                <a:solidFill>
                  <a:schemeClr val="bg1"/>
                </a:solidFill>
              </a:rPr>
              <a:t> percentile</a:t>
            </a:r>
          </a:p>
          <a:p>
            <a:pPr marL="457200" indent="-457200">
              <a:buFontTx/>
              <a:buChar char="-"/>
            </a:pPr>
            <a:r>
              <a:rPr lang="en-US" sz="2400" dirty="0">
                <a:solidFill>
                  <a:schemeClr val="bg1"/>
                </a:solidFill>
              </a:rPr>
              <a:t>5</a:t>
            </a:r>
            <a:r>
              <a:rPr lang="en-US" sz="2400" baseline="30000" dirty="0">
                <a:solidFill>
                  <a:schemeClr val="bg1"/>
                </a:solidFill>
              </a:rPr>
              <a:t>th</a:t>
            </a:r>
            <a:r>
              <a:rPr lang="en-US" sz="2400" dirty="0">
                <a:solidFill>
                  <a:schemeClr val="bg1"/>
                </a:solidFill>
              </a:rPr>
              <a:t> percentile</a:t>
            </a:r>
          </a:p>
          <a:p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E0637E-32A4-1C41-86D7-EF90BBB72C2A}"/>
              </a:ext>
            </a:extLst>
          </p:cNvPr>
          <p:cNvSpPr txBox="1"/>
          <p:nvPr/>
        </p:nvSpPr>
        <p:spPr>
          <a:xfrm>
            <a:off x="7543800" y="2870199"/>
            <a:ext cx="37719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>
                <a:solidFill>
                  <a:schemeClr val="bg1"/>
                </a:solidFill>
              </a:rPr>
              <a:t>Output</a:t>
            </a:r>
          </a:p>
          <a:p>
            <a:endParaRPr lang="en-US" sz="28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Classification:</a:t>
            </a:r>
          </a:p>
          <a:p>
            <a:r>
              <a:rPr lang="en-US" sz="2400" dirty="0">
                <a:solidFill>
                  <a:schemeClr val="bg1"/>
                </a:solidFill>
              </a:rPr>
              <a:t>     - True = Exoplanet</a:t>
            </a:r>
          </a:p>
          <a:p>
            <a:r>
              <a:rPr lang="en-US" sz="2400" dirty="0">
                <a:solidFill>
                  <a:schemeClr val="bg1"/>
                </a:solidFill>
              </a:rPr>
              <a:t>     - False = Not an Exoplanet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AF80FA5-429A-8D45-B4AA-8E099BB59205}"/>
              </a:ext>
            </a:extLst>
          </p:cNvPr>
          <p:cNvSpPr/>
          <p:nvPr/>
        </p:nvSpPr>
        <p:spPr>
          <a:xfrm>
            <a:off x="774700" y="2082800"/>
            <a:ext cx="3581400" cy="3848100"/>
          </a:xfrm>
          <a:prstGeom prst="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B78A236-A52A-E644-A986-EC6562D00ECC}"/>
              </a:ext>
            </a:extLst>
          </p:cNvPr>
          <p:cNvSpPr/>
          <p:nvPr/>
        </p:nvSpPr>
        <p:spPr>
          <a:xfrm>
            <a:off x="7340600" y="2616200"/>
            <a:ext cx="4267200" cy="2806700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3554BEFB-B4F9-A841-BC08-18E13384983C}"/>
              </a:ext>
            </a:extLst>
          </p:cNvPr>
          <p:cNvSpPr/>
          <p:nvPr/>
        </p:nvSpPr>
        <p:spPr>
          <a:xfrm>
            <a:off x="4495800" y="3492500"/>
            <a:ext cx="2743200" cy="444500"/>
          </a:xfrm>
          <a:prstGeom prst="rightArrow">
            <a:avLst/>
          </a:prstGeom>
          <a:solidFill>
            <a:schemeClr val="bg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4B68E29-A5C8-AE41-9A4C-EAE1A487A6C6}"/>
              </a:ext>
            </a:extLst>
          </p:cNvPr>
          <p:cNvSpPr txBox="1"/>
          <p:nvPr/>
        </p:nvSpPr>
        <p:spPr>
          <a:xfrm>
            <a:off x="4381500" y="4037905"/>
            <a:ext cx="2730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>
                <a:solidFill>
                  <a:schemeClr val="bg1"/>
                </a:solidFill>
              </a:rPr>
              <a:t>Model</a:t>
            </a:r>
          </a:p>
        </p:txBody>
      </p:sp>
    </p:spTree>
    <p:extLst>
      <p:ext uri="{BB962C8B-B14F-4D97-AF65-F5344CB8AC3E}">
        <p14:creationId xmlns:p14="http://schemas.microsoft.com/office/powerpoint/2010/main" val="21690633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4418</TotalTime>
  <Words>1404</Words>
  <Application>Microsoft Macintosh PowerPoint</Application>
  <PresentationFormat>Widescreen</PresentationFormat>
  <Paragraphs>385</Paragraphs>
  <Slides>31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9" baseType="lpstr">
      <vt:lpstr>Yuanti TC</vt:lpstr>
      <vt:lpstr>Arial</vt:lpstr>
      <vt:lpstr>Calibri</vt:lpstr>
      <vt:lpstr>Calibri Light</vt:lpstr>
      <vt:lpstr>Candara</vt:lpstr>
      <vt:lpstr>Segoe Print</vt:lpstr>
      <vt:lpstr>Wingdings</vt:lpstr>
      <vt:lpstr>Office Theme</vt:lpstr>
      <vt:lpstr>Detecting Exoplanets using Raw Data from NASA’s Kepler Spacecraft</vt:lpstr>
      <vt:lpstr>PowerPoint Presentation</vt:lpstr>
      <vt:lpstr>Raw Data: Light Curves</vt:lpstr>
      <vt:lpstr>Data Pre-processing  Pipeline</vt:lpstr>
      <vt:lpstr>Understanding the Light Curve Data</vt:lpstr>
      <vt:lpstr>Feature Engineering</vt:lpstr>
      <vt:lpstr>Feature Engineering</vt:lpstr>
      <vt:lpstr>Curate the Target Data</vt:lpstr>
      <vt:lpstr>Building a Model to Detect Planets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Trial 3:  Random Forest</vt:lpstr>
      <vt:lpstr>PowerPoint Presentation</vt:lpstr>
      <vt:lpstr>Conclusions</vt:lpstr>
      <vt:lpstr>Future Work</vt:lpstr>
      <vt:lpstr>Thank you! Happy to take questions</vt:lpstr>
      <vt:lpstr>Sources</vt:lpstr>
      <vt:lpstr>PowerPoint Presentation</vt:lpstr>
      <vt:lpstr>Detecting Exoplanets using Raw Data from NASA’s Kepler Spacecraft</vt:lpstr>
      <vt:lpstr>PowerPoint Presentation</vt:lpstr>
      <vt:lpstr>False Positives</vt:lpstr>
      <vt:lpstr>Kepler Spacecraft</vt:lpstr>
      <vt:lpstr>Model Comparisons</vt:lpstr>
      <vt:lpstr>Building a Neural Network  for Detecting Planets</vt:lpstr>
      <vt:lpstr>Trial 1: Building a Neural Network to Detect Planets</vt:lpstr>
      <vt:lpstr>Trial 2: Ensemble Model to Detect Planets</vt:lpstr>
      <vt:lpstr>Trial 2: Ensemble Model to Detect Planets</vt:lpstr>
      <vt:lpstr>Building a Neural Network  for Detecting Planets</vt:lpstr>
    </vt:vector>
  </TitlesOfParts>
  <Company/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Kaitlin Puryear</dc:creator>
  <cp:lastModifiedBy>Kaitlin Puryear</cp:lastModifiedBy>
  <cp:revision>184</cp:revision>
  <dcterms:created xsi:type="dcterms:W3CDTF">2018-03-28T19:51:46Z</dcterms:created>
  <dcterms:modified xsi:type="dcterms:W3CDTF">2018-04-04T01:37:18Z</dcterms:modified>
</cp:coreProperties>
</file>